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74" r:id="rId4"/>
    <p:sldId id="269" r:id="rId5"/>
    <p:sldId id="270" r:id="rId6"/>
    <p:sldId id="266" r:id="rId7"/>
    <p:sldId id="258" r:id="rId8"/>
    <p:sldId id="260" r:id="rId9"/>
    <p:sldId id="267" r:id="rId10"/>
    <p:sldId id="268" r:id="rId11"/>
    <p:sldId id="261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E2F"/>
    <a:srgbClr val="479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3AAD-DFEB-44F3-B0EB-61733C956B23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8D640-3405-4F9E-AE60-D3099B9300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129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online via…</a:t>
            </a:r>
          </a:p>
          <a:p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pinjam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menghubungi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online </a:t>
            </a:r>
            <a:r>
              <a:rPr lang="en-US" dirty="0" err="1"/>
              <a:t>melalui</a:t>
            </a:r>
            <a:r>
              <a:rPr lang="en-US" dirty="0"/>
              <a:t> chat</a:t>
            </a:r>
          </a:p>
          <a:p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konek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SIAK, </a:t>
            </a:r>
            <a:r>
              <a:rPr lang="en-US" dirty="0" err="1"/>
              <a:t>silahkan</a:t>
            </a:r>
            <a:r>
              <a:rPr lang="en-US" dirty="0"/>
              <a:t> di screenshot dan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jurusan</a:t>
            </a:r>
            <a:endParaRPr lang="en-US" dirty="0"/>
          </a:p>
          <a:p>
            <a:r>
              <a:rPr lang="en-US" dirty="0"/>
              <a:t>Kasi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screenshootnya</a:t>
            </a:r>
            <a:r>
              <a:rPr lang="en-US" dirty="0"/>
              <a:t> </a:t>
            </a:r>
            <a:r>
              <a:rPr lang="en-US" dirty="0" err="1"/>
              <a:t>ya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8D640-3405-4F9E-AE60-D3099B9300EB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538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berurutan</a:t>
            </a:r>
            <a:endParaRPr lang="en-US" dirty="0"/>
          </a:p>
          <a:p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 </a:t>
            </a:r>
            <a:r>
              <a:rPr lang="en-US" dirty="0" err="1"/>
              <a:t>studentsite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8D640-3405-4F9E-AE60-D3099B9300EB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048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019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04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358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095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5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123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100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627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843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86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052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40000"/>
                <a:lumOff val="60000"/>
              </a:schemeClr>
            </a:gs>
            <a:gs pos="87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2B68-00BD-4990-83AB-6E0650693C25}" type="datetimeFigureOut">
              <a:rPr lang="en-ID" smtClean="0"/>
              <a:t>12/08/2022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2194-79A7-4DEF-A4BC-2CE295355A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4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microsoft.com/office/2007/relationships/hdphoto" Target="../media/hdphoto4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jp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microsoft.com/office/2007/relationships/hdphoto" Target="../media/hdphoto4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jp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microsoft.com/office/2007/relationships/hdphoto" Target="../media/hdphoto4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jp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C6281D-8012-489C-8310-5B86D211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5" y="1011629"/>
            <a:ext cx="1779495" cy="1777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E124D-F1AB-4071-959F-702368EE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91" y="3927764"/>
            <a:ext cx="8691418" cy="2281382"/>
          </a:xfrm>
        </p:spPr>
        <p:txBody>
          <a:bodyPr>
            <a:noAutofit/>
          </a:bodyPr>
          <a:lstStyle/>
          <a:p>
            <a:r>
              <a:rPr lang="en-US" sz="4800" b="1" dirty="0" err="1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Pelayanan</a:t>
            </a:r>
            <a:r>
              <a:rPr lang="en-US" sz="4800" b="1" dirty="0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Administrasi</a:t>
            </a:r>
            <a:r>
              <a:rPr lang="en-US" sz="4800" b="1" dirty="0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Perpustakaan</a:t>
            </a:r>
            <a:r>
              <a:rPr lang="en-US" sz="4800" b="1" dirty="0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en-US" sz="4800" b="1" dirty="0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b="1" dirty="0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Universitas </a:t>
            </a:r>
            <a:r>
              <a:rPr lang="en-US" sz="4800" b="1" dirty="0" err="1">
                <a:effectLst>
                  <a:glow rad="215900">
                    <a:schemeClr val="bg1">
                      <a:alpha val="40000"/>
                    </a:schemeClr>
                  </a:glow>
                  <a:outerShdw blurRad="177800" dist="63500" dir="10200000" algn="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Gunadarma</a:t>
            </a:r>
            <a:endParaRPr lang="en-ID" sz="4800" b="1" dirty="0">
              <a:effectLst>
                <a:glow rad="215900">
                  <a:schemeClr val="bg1">
                    <a:alpha val="40000"/>
                  </a:schemeClr>
                </a:glow>
                <a:outerShdw blurRad="177800" dist="63500" dir="10200000" algn="r" rotWithShape="0">
                  <a:schemeClr val="bg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3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98577-1B94-4D15-9696-4E89F47FB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6" y="1476925"/>
            <a:ext cx="557761" cy="635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6BB14-9B42-46EA-90DC-69CAE286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" y="1567747"/>
            <a:ext cx="368775" cy="36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8CA5F-00B1-4241-A0BE-02620B564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66" y="1717590"/>
            <a:ext cx="388639" cy="32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170071-5140-4218-9D27-9C5ED8F06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4754" y="1476925"/>
            <a:ext cx="754608" cy="70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BCA76-413B-412F-9C55-2AB938E31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90260" l="10000" r="90000">
                        <a14:foregroundMark x1="45122" y1="39610" x2="45000" y2="39394"/>
                        <a14:foregroundMark x1="37683" y1="25541" x2="37683" y2="25541"/>
                        <a14:foregroundMark x1="42195" y1="90260" x2="42195" y2="90260"/>
                        <a14:foregroundMark x1="62805" y1="76407" x2="62805" y2="76407"/>
                        <a14:foregroundMark x1="56707" y1="27273" x2="56707" y2="27273"/>
                        <a14:foregroundMark x1="80488" y1="50649" x2="80488" y2="50649"/>
                        <a14:foregroundMark x1="80244" y1="51082" x2="80244" y2="51082"/>
                        <a14:foregroundMark x1="80244" y1="51082" x2="80244" y2="51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26" y="1476925"/>
            <a:ext cx="1028587" cy="579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2B0AA-7B2E-47DB-A85D-BB12DC08D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66" y="3480104"/>
            <a:ext cx="615285" cy="6162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09B8A-01E1-49CD-B103-77797A660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17" b="96094" l="1758" r="97266">
                        <a14:foregroundMark x1="6055" y1="42383" x2="6055" y2="42383"/>
                        <a14:foregroundMark x1="2148" y1="46094" x2="2148" y2="46094"/>
                        <a14:foregroundMark x1="17773" y1="56836" x2="17773" y2="56836"/>
                        <a14:foregroundMark x1="35156" y1="60742" x2="35156" y2="60742"/>
                        <a14:foregroundMark x1="47656" y1="60742" x2="47656" y2="60742"/>
                        <a14:foregroundMark x1="16797" y1="58203" x2="16797" y2="58203"/>
                        <a14:foregroundMark x1="39063" y1="68945" x2="39063" y2="68945"/>
                        <a14:foregroundMark x1="39063" y1="81836" x2="39063" y2="81836"/>
                        <a14:foregroundMark x1="46289" y1="83008" x2="46289" y2="83008"/>
                        <a14:foregroundMark x1="49609" y1="82422" x2="49609" y2="82422"/>
                        <a14:foregroundMark x1="53516" y1="82422" x2="53516" y2="82422"/>
                        <a14:foregroundMark x1="36523" y1="81055" x2="36523" y2="81055"/>
                        <a14:foregroundMark x1="34375" y1="80273" x2="34375" y2="80273"/>
                        <a14:foregroundMark x1="34375" y1="81836" x2="34375" y2="81836"/>
                        <a14:foregroundMark x1="24023" y1="72461" x2="24023" y2="72461"/>
                        <a14:foregroundMark x1="21680" y1="68555" x2="21680" y2="68555"/>
                        <a14:foregroundMark x1="19922" y1="65234" x2="19922" y2="65234"/>
                        <a14:foregroundMark x1="16406" y1="64648" x2="16406" y2="64648"/>
                        <a14:foregroundMark x1="14453" y1="61719" x2="14453" y2="61719"/>
                        <a14:foregroundMark x1="13281" y1="61328" x2="13281" y2="61328"/>
                        <a14:foregroundMark x1="13281" y1="61328" x2="13281" y2="61328"/>
                        <a14:foregroundMark x1="21289" y1="57813" x2="21289" y2="57813"/>
                        <a14:foregroundMark x1="16797" y1="76953" x2="16797" y2="76953"/>
                        <a14:foregroundMark x1="37695" y1="69141" x2="37695" y2="69141"/>
                        <a14:foregroundMark x1="44727" y1="71094" x2="44727" y2="71094"/>
                        <a14:foregroundMark x1="51953" y1="70508" x2="51953" y2="70508"/>
                        <a14:foregroundMark x1="35547" y1="96094" x2="35547" y2="96094"/>
                        <a14:foregroundMark x1="42773" y1="94141" x2="42773" y2="94141"/>
                        <a14:foregroundMark x1="93359" y1="93555" x2="93359" y2="93555"/>
                        <a14:foregroundMark x1="97266" y1="83008" x2="97266" y2="83008"/>
                        <a14:foregroundMark x1="97266" y1="41992" x2="97266" y2="41992"/>
                        <a14:foregroundMark x1="85742" y1="94727" x2="85742" y2="94727"/>
                        <a14:foregroundMark x1="72266" y1="95508" x2="72266" y2="95508"/>
                        <a14:foregroundMark x1="60156" y1="95508" x2="60156" y2="95508"/>
                        <a14:foregroundMark x1="51172" y1="95898" x2="51172" y2="95898"/>
                        <a14:foregroundMark x1="36914" y1="94922" x2="36914" y2="94922"/>
                        <a14:foregroundMark x1="23047" y1="94922" x2="23047" y2="94922"/>
                        <a14:foregroundMark x1="10547" y1="95898" x2="10547" y2="95898"/>
                        <a14:foregroundMark x1="18359" y1="75781" x2="18359" y2="75781"/>
                        <a14:foregroundMark x1="34180" y1="61719" x2="34180" y2="61719"/>
                        <a14:foregroundMark x1="48047" y1="59961" x2="48047" y2="59961"/>
                        <a14:foregroundMark x1="73828" y1="51367" x2="73828" y2="51367"/>
                        <a14:foregroundMark x1="27930" y1="42188" x2="27930" y2="42188"/>
                        <a14:foregroundMark x1="40820" y1="39063" x2="40820" y2="39063"/>
                        <a14:foregroundMark x1="84961" y1="31250" x2="84961" y2="312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5781" y1="13867" x2="75781" y2="13867"/>
                        <a14:foregroundMark x1="85352" y1="12695" x2="85352" y2="12695"/>
                        <a14:foregroundMark x1="88086" y1="7617" x2="88086" y2="7617"/>
                        <a14:foregroundMark x1="74609" y1="53906" x2="74609" y2="53906"/>
                        <a14:foregroundMark x1="71094" y1="75195" x2="71094" y2="75195"/>
                        <a14:foregroundMark x1="71875" y1="60547" x2="71875" y2="60547"/>
                        <a14:foregroundMark x1="67969" y1="79883" x2="67969" y2="79883"/>
                        <a14:foregroundMark x1="70508" y1="76367" x2="70508" y2="76367"/>
                        <a14:foregroundMark x1="69336" y1="33789" x2="69336" y2="33789"/>
                        <a14:foregroundMark x1="68555" y1="31055" x2="68555" y2="31055"/>
                        <a14:foregroundMark x1="69336" y1="29102" x2="69336" y2="29102"/>
                        <a14:foregroundMark x1="70898" y1="27344" x2="70898" y2="27344"/>
                        <a14:foregroundMark x1="73242" y1="21875" x2="73242" y2="21875"/>
                        <a14:foregroundMark x1="75781" y1="15820" x2="75781" y2="15820"/>
                        <a14:foregroundMark x1="76953" y1="11133" x2="76953" y2="11133"/>
                        <a14:foregroundMark x1="77539" y1="9570" x2="77539" y2="9570"/>
                        <a14:foregroundMark x1="69336" y1="36328" x2="69336" y2="36328"/>
                        <a14:foregroundMark x1="17188" y1="78906" x2="1718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53" y="1408240"/>
            <a:ext cx="600164" cy="600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3F7A76-9373-486A-B713-9FAD5D85EC2E}"/>
              </a:ext>
            </a:extLst>
          </p:cNvPr>
          <p:cNvSpPr txBox="1"/>
          <p:nvPr/>
        </p:nvSpPr>
        <p:spPr>
          <a:xfrm>
            <a:off x="644056" y="2221467"/>
            <a:ext cx="138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Upload </a:t>
            </a:r>
            <a:r>
              <a:rPr lang="en-US" sz="1100" dirty="0" err="1"/>
              <a:t>Penulisan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</a:t>
            </a:r>
            <a:endParaRPr lang="en-ID" sz="11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BAA1C9-A8D8-464C-9A1C-9B2E011A96F9}"/>
              </a:ext>
            </a:extLst>
          </p:cNvPr>
          <p:cNvSpPr txBox="1"/>
          <p:nvPr/>
        </p:nvSpPr>
        <p:spPr>
          <a:xfrm>
            <a:off x="2079091" y="2209285"/>
            <a:ext cx="168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Petugas</a:t>
            </a:r>
            <a:r>
              <a:rPr lang="en-US" sz="1100" dirty="0"/>
              <a:t> melakukan </a:t>
            </a:r>
            <a:r>
              <a:rPr lang="en-US" sz="1100" dirty="0" err="1"/>
              <a:t>Verifikasi</a:t>
            </a:r>
            <a:endParaRPr lang="en-ID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F1D8F9-A6CB-4391-9C83-F0431EFEA2B8}"/>
              </a:ext>
            </a:extLst>
          </p:cNvPr>
          <p:cNvSpPr txBox="1"/>
          <p:nvPr/>
        </p:nvSpPr>
        <p:spPr>
          <a:xfrm>
            <a:off x="1534485" y="4289393"/>
            <a:ext cx="2675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Perbaiki</a:t>
            </a:r>
            <a:r>
              <a:rPr lang="en-US" sz="1100" dirty="0"/>
              <a:t> Upload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Catatan</a:t>
            </a:r>
            <a:r>
              <a:rPr lang="en-US" sz="1100" dirty="0"/>
              <a:t> </a:t>
            </a:r>
            <a:r>
              <a:rPr lang="en-US" sz="1100" dirty="0" err="1"/>
              <a:t>Petugas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Klik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</a:t>
            </a:r>
            <a:r>
              <a:rPr lang="en-US" sz="1100" dirty="0" err="1"/>
              <a:t>Ubah</a:t>
            </a:r>
            <a:r>
              <a:rPr lang="en-US" sz="1100" dirty="0"/>
              <a:t>/</a:t>
            </a:r>
            <a:r>
              <a:rPr lang="en-US" sz="1100" dirty="0" err="1"/>
              <a:t>Lihat</a:t>
            </a:r>
            <a:r>
              <a:rPr lang="en-US" sz="1100" dirty="0"/>
              <a:t>)</a:t>
            </a:r>
            <a:endParaRPr lang="en-ID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EF0D8-8B0A-4DF8-A634-3464F1F64E2E}"/>
              </a:ext>
            </a:extLst>
          </p:cNvPr>
          <p:cNvSpPr txBox="1"/>
          <p:nvPr/>
        </p:nvSpPr>
        <p:spPr>
          <a:xfrm>
            <a:off x="3608238" y="2205035"/>
            <a:ext cx="1845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Penulisan Anda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Mendapat</a:t>
            </a:r>
            <a:r>
              <a:rPr lang="en-US" sz="1100" dirty="0"/>
              <a:t> </a:t>
            </a:r>
            <a:r>
              <a:rPr lang="en-US" sz="1100" dirty="0" err="1"/>
              <a:t>Nomor</a:t>
            </a:r>
            <a:r>
              <a:rPr lang="en-US" sz="1100" dirty="0"/>
              <a:t> </a:t>
            </a:r>
            <a:r>
              <a:rPr lang="en-US" sz="1100" dirty="0" err="1"/>
              <a:t>Induk</a:t>
            </a:r>
            <a:endParaRPr lang="en-ID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509C10-C8AE-40F8-9A2E-EF74A2CB8ED8}"/>
              </a:ext>
            </a:extLst>
          </p:cNvPr>
          <p:cNvSpPr txBox="1"/>
          <p:nvPr/>
        </p:nvSpPr>
        <p:spPr>
          <a:xfrm>
            <a:off x="7132506" y="2213645"/>
            <a:ext cx="168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Muncul</a:t>
            </a:r>
            <a:r>
              <a:rPr lang="en-US" sz="1100" dirty="0"/>
              <a:t> </a:t>
            </a:r>
            <a:r>
              <a:rPr lang="en-US" sz="1100" dirty="0" err="1"/>
              <a:t>Nomor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Virtual Account di </a:t>
            </a:r>
            <a:r>
              <a:rPr lang="en-US" sz="1100" dirty="0" err="1"/>
              <a:t>Studentsite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***</a:t>
            </a:r>
            <a:endParaRPr lang="en-ID" sz="1100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49661D-7D2B-46CE-A2A0-D6670F5A3A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49" y="3381880"/>
            <a:ext cx="444219" cy="5151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D6B959-B743-4769-A09E-C3D715316811}"/>
              </a:ext>
            </a:extLst>
          </p:cNvPr>
          <p:cNvSpPr txBox="1"/>
          <p:nvPr/>
        </p:nvSpPr>
        <p:spPr>
          <a:xfrm>
            <a:off x="7017268" y="4002890"/>
            <a:ext cx="1845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Lakukan</a:t>
            </a:r>
            <a:r>
              <a:rPr lang="en-US" sz="1100" dirty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(Transfer / </a:t>
            </a:r>
            <a:r>
              <a:rPr lang="en-US" sz="1100" dirty="0" err="1"/>
              <a:t>Setor</a:t>
            </a:r>
            <a:r>
              <a:rPr lang="en-US" sz="1100" dirty="0"/>
              <a:t> </a:t>
            </a:r>
            <a:r>
              <a:rPr lang="en-US" sz="1100" dirty="0" err="1"/>
              <a:t>Tunai</a:t>
            </a:r>
            <a:r>
              <a:rPr lang="en-US" sz="1100" dirty="0"/>
              <a:t>)</a:t>
            </a:r>
            <a:endParaRPr lang="en-ID" sz="11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2B7904-DE17-4071-BB97-F2E980733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28" y="1712160"/>
            <a:ext cx="388639" cy="3259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672808-6B10-401B-AD04-89DAA0230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88" y="1644586"/>
            <a:ext cx="388639" cy="3259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F6125-50D3-4802-898B-33AA6BB95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5657" y="2918858"/>
            <a:ext cx="329004" cy="2759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74A2C7-B981-4ECD-904E-730E362DB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832" y="3010959"/>
            <a:ext cx="377155" cy="316296"/>
          </a:xfrm>
          <a:prstGeom prst="rect">
            <a:avLst/>
          </a:prstGeom>
        </p:spPr>
      </p:pic>
      <p:sp>
        <p:nvSpPr>
          <p:cNvPr id="53" name="Arrow: Bent 52">
            <a:extLst>
              <a:ext uri="{FF2B5EF4-FFF2-40B4-BE49-F238E27FC236}">
                <a16:creationId xmlns:a16="http://schemas.microsoft.com/office/drawing/2014/main" id="{1D837432-9C63-442F-A8B5-E6FDB4B744F2}"/>
              </a:ext>
            </a:extLst>
          </p:cNvPr>
          <p:cNvSpPr/>
          <p:nvPr/>
        </p:nvSpPr>
        <p:spPr>
          <a:xfrm rot="16200000">
            <a:off x="1137871" y="3097802"/>
            <a:ext cx="929379" cy="713854"/>
          </a:xfrm>
          <a:prstGeom prst="bentArrow">
            <a:avLst>
              <a:gd name="adj1" fmla="val 20742"/>
              <a:gd name="adj2" fmla="val 21347"/>
              <a:gd name="adj3" fmla="val 25000"/>
              <a:gd name="adj4" fmla="val 38532"/>
            </a:avLst>
          </a:prstGeom>
          <a:solidFill>
            <a:srgbClr val="4790C1"/>
          </a:soli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81A59-9E34-4F7B-A895-25C7BFB6D272}"/>
              </a:ext>
            </a:extLst>
          </p:cNvPr>
          <p:cNvSpPr txBox="1"/>
          <p:nvPr/>
        </p:nvSpPr>
        <p:spPr>
          <a:xfrm>
            <a:off x="5446331" y="2200785"/>
            <a:ext cx="184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Ajukan</a:t>
            </a:r>
            <a:r>
              <a:rPr lang="en-US" sz="1100" dirty="0"/>
              <a:t> </a:t>
            </a:r>
            <a:r>
              <a:rPr lang="en-US" sz="1100" dirty="0" err="1"/>
              <a:t>Permintaan</a:t>
            </a:r>
            <a:endParaRPr lang="en-US" sz="1100" dirty="0"/>
          </a:p>
          <a:p>
            <a:pPr algn="ctr"/>
            <a:r>
              <a:rPr lang="en-US" sz="1100" dirty="0" err="1"/>
              <a:t>Nomor</a:t>
            </a:r>
            <a:r>
              <a:rPr lang="en-US" sz="1100" dirty="0"/>
              <a:t> Virtual Account</a:t>
            </a:r>
          </a:p>
          <a:p>
            <a:pPr algn="ctr"/>
            <a:r>
              <a:rPr lang="en-US" sz="1100" dirty="0" err="1"/>
              <a:t>Menggunakan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Nomor</a:t>
            </a:r>
            <a:r>
              <a:rPr lang="en-US" sz="1100" dirty="0"/>
              <a:t> </a:t>
            </a:r>
            <a:r>
              <a:rPr lang="en-US" sz="1100" dirty="0" err="1"/>
              <a:t>Induk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**</a:t>
            </a:r>
            <a:endParaRPr lang="en-ID" sz="11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7CAB4-933B-436B-BFBB-36EDDB3CBF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90" y="1502749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D2596F2-0684-423B-963F-C2FA578E1D63}"/>
              </a:ext>
            </a:extLst>
          </p:cNvPr>
          <p:cNvSpPr txBox="1"/>
          <p:nvPr/>
        </p:nvSpPr>
        <p:spPr>
          <a:xfrm>
            <a:off x="810029" y="5337392"/>
            <a:ext cx="474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Catatan</a:t>
            </a:r>
            <a:r>
              <a:rPr lang="en-US" sz="1100" dirty="0"/>
              <a:t>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100" dirty="0"/>
              <a:t> </a:t>
            </a:r>
            <a:r>
              <a:rPr lang="en-US" sz="1100" dirty="0" err="1"/>
              <a:t>Silahkan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Penulisan</a:t>
            </a:r>
            <a:r>
              <a:rPr lang="en-US" sz="1100" dirty="0"/>
              <a:t> </a:t>
            </a:r>
            <a:r>
              <a:rPr lang="en-US" sz="1100" dirty="0" err="1"/>
              <a:t>Ilmiah</a:t>
            </a:r>
            <a:r>
              <a:rPr lang="en-US" sz="1100" dirty="0"/>
              <a:t> di </a:t>
            </a:r>
            <a:r>
              <a:rPr lang="en-US" sz="1100" dirty="0" err="1"/>
              <a:t>laman</a:t>
            </a:r>
            <a:r>
              <a:rPr lang="en-US" sz="1100" dirty="0"/>
              <a:t> web </a:t>
            </a:r>
            <a:r>
              <a:rPr lang="en-US" sz="1100" dirty="0" err="1"/>
              <a:t>perpustakaan</a:t>
            </a:r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**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Pembayaran</a:t>
            </a:r>
            <a:r>
              <a:rPr lang="en-US" sz="1100" dirty="0"/>
              <a:t> di </a:t>
            </a:r>
            <a:r>
              <a:rPr lang="en-US" sz="1100" dirty="0" err="1"/>
              <a:t>laman</a:t>
            </a:r>
            <a:r>
              <a:rPr lang="en-US" sz="1100" dirty="0"/>
              <a:t> web </a:t>
            </a:r>
            <a:r>
              <a:rPr lang="en-US" sz="1100" dirty="0" err="1"/>
              <a:t>perpustakaan</a:t>
            </a:r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***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blanko</a:t>
            </a:r>
            <a:r>
              <a:rPr lang="en-US" sz="1100" dirty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di </a:t>
            </a:r>
            <a:r>
              <a:rPr lang="en-US" sz="1100" dirty="0" err="1"/>
              <a:t>studentsite</a:t>
            </a:r>
            <a:endParaRPr lang="en-ID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A13082-1262-46DB-9178-3EA49D87BC75}"/>
              </a:ext>
            </a:extLst>
          </p:cNvPr>
          <p:cNvSpPr txBox="1"/>
          <p:nvPr/>
        </p:nvSpPr>
        <p:spPr>
          <a:xfrm>
            <a:off x="1614563" y="285435"/>
            <a:ext cx="69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ALUR SUMBANG BUKU SKRIPSI</a:t>
            </a:r>
            <a:endParaRPr lang="en-ID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6081200C-EA11-4BA9-8CA7-D6B4F110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65" y="4969950"/>
            <a:ext cx="469178" cy="5345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130C96-68DD-4351-B578-1C498D7E1FA7}"/>
              </a:ext>
            </a:extLst>
          </p:cNvPr>
          <p:cNvSpPr txBox="1"/>
          <p:nvPr/>
        </p:nvSpPr>
        <p:spPr>
          <a:xfrm>
            <a:off x="7157409" y="5590625"/>
            <a:ext cx="1509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Serahkan</a:t>
            </a:r>
            <a:r>
              <a:rPr lang="en-US" sz="1050" dirty="0"/>
              <a:t> Hardcover</a:t>
            </a:r>
          </a:p>
          <a:p>
            <a:pPr algn="ctr"/>
            <a:r>
              <a:rPr lang="en-US" sz="1050" dirty="0" err="1"/>
              <a:t>Ke</a:t>
            </a:r>
            <a:r>
              <a:rPr lang="en-US" sz="1050" dirty="0"/>
              <a:t> </a:t>
            </a:r>
            <a:r>
              <a:rPr lang="en-US" sz="1050" dirty="0" err="1"/>
              <a:t>Perpustakaan</a:t>
            </a:r>
            <a:endParaRPr lang="en-ID" sz="105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9EBDC9-5C14-4FBD-ABFB-B4FEB4038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5654" y="4521726"/>
            <a:ext cx="329004" cy="2759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52D18F-0C5F-4EE6-A8CD-6CCB97A60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86" y="1650061"/>
            <a:ext cx="388639" cy="3259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67056C8-FA4B-4D07-9630-6DE36607711B}"/>
              </a:ext>
            </a:extLst>
          </p:cNvPr>
          <p:cNvSpPr txBox="1"/>
          <p:nvPr/>
        </p:nvSpPr>
        <p:spPr>
          <a:xfrm>
            <a:off x="858229" y="993321"/>
            <a:ext cx="7563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535871-C30E-4E38-8EC1-62E754FE196B}"/>
              </a:ext>
            </a:extLst>
          </p:cNvPr>
          <p:cNvSpPr txBox="1"/>
          <p:nvPr/>
        </p:nvSpPr>
        <p:spPr>
          <a:xfrm>
            <a:off x="7559855" y="6106833"/>
            <a:ext cx="76060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12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8CA5F-00B1-4241-A0BE-02620B564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80" y="2890777"/>
            <a:ext cx="490340" cy="411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09B8A-01E1-49CD-B103-77797A660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17" b="96094" l="1758" r="97266">
                        <a14:foregroundMark x1="6055" y1="42383" x2="6055" y2="42383"/>
                        <a14:foregroundMark x1="2148" y1="46094" x2="2148" y2="46094"/>
                        <a14:foregroundMark x1="17773" y1="56836" x2="17773" y2="56836"/>
                        <a14:foregroundMark x1="35156" y1="60742" x2="35156" y2="60742"/>
                        <a14:foregroundMark x1="47656" y1="60742" x2="47656" y2="60742"/>
                        <a14:foregroundMark x1="16797" y1="58203" x2="16797" y2="58203"/>
                        <a14:foregroundMark x1="39063" y1="68945" x2="39063" y2="68945"/>
                        <a14:foregroundMark x1="39063" y1="81836" x2="39063" y2="81836"/>
                        <a14:foregroundMark x1="46289" y1="83008" x2="46289" y2="83008"/>
                        <a14:foregroundMark x1="49609" y1="82422" x2="49609" y2="82422"/>
                        <a14:foregroundMark x1="53516" y1="82422" x2="53516" y2="82422"/>
                        <a14:foregroundMark x1="36523" y1="81055" x2="36523" y2="81055"/>
                        <a14:foregroundMark x1="34375" y1="80273" x2="34375" y2="80273"/>
                        <a14:foregroundMark x1="34375" y1="81836" x2="34375" y2="81836"/>
                        <a14:foregroundMark x1="24023" y1="72461" x2="24023" y2="72461"/>
                        <a14:foregroundMark x1="21680" y1="68555" x2="21680" y2="68555"/>
                        <a14:foregroundMark x1="19922" y1="65234" x2="19922" y2="65234"/>
                        <a14:foregroundMark x1="16406" y1="64648" x2="16406" y2="64648"/>
                        <a14:foregroundMark x1="14453" y1="61719" x2="14453" y2="61719"/>
                        <a14:foregroundMark x1="13281" y1="61328" x2="13281" y2="61328"/>
                        <a14:foregroundMark x1="13281" y1="61328" x2="13281" y2="61328"/>
                        <a14:foregroundMark x1="21289" y1="57813" x2="21289" y2="57813"/>
                        <a14:foregroundMark x1="16797" y1="76953" x2="16797" y2="76953"/>
                        <a14:foregroundMark x1="37695" y1="69141" x2="37695" y2="69141"/>
                        <a14:foregroundMark x1="44727" y1="71094" x2="44727" y2="71094"/>
                        <a14:foregroundMark x1="51953" y1="70508" x2="51953" y2="70508"/>
                        <a14:foregroundMark x1="35547" y1="96094" x2="35547" y2="96094"/>
                        <a14:foregroundMark x1="42773" y1="94141" x2="42773" y2="94141"/>
                        <a14:foregroundMark x1="93359" y1="93555" x2="93359" y2="93555"/>
                        <a14:foregroundMark x1="97266" y1="83008" x2="97266" y2="83008"/>
                        <a14:foregroundMark x1="97266" y1="41992" x2="97266" y2="41992"/>
                        <a14:foregroundMark x1="85742" y1="94727" x2="85742" y2="94727"/>
                        <a14:foregroundMark x1="72266" y1="95508" x2="72266" y2="95508"/>
                        <a14:foregroundMark x1="60156" y1="95508" x2="60156" y2="95508"/>
                        <a14:foregroundMark x1="51172" y1="95898" x2="51172" y2="95898"/>
                        <a14:foregroundMark x1="36914" y1="94922" x2="36914" y2="94922"/>
                        <a14:foregroundMark x1="23047" y1="94922" x2="23047" y2="94922"/>
                        <a14:foregroundMark x1="10547" y1="95898" x2="10547" y2="95898"/>
                        <a14:foregroundMark x1="18359" y1="75781" x2="18359" y2="75781"/>
                        <a14:foregroundMark x1="34180" y1="61719" x2="34180" y2="61719"/>
                        <a14:foregroundMark x1="48047" y1="59961" x2="48047" y2="59961"/>
                        <a14:foregroundMark x1="73828" y1="51367" x2="73828" y2="51367"/>
                        <a14:foregroundMark x1="27930" y1="42188" x2="27930" y2="42188"/>
                        <a14:foregroundMark x1="40820" y1="39063" x2="40820" y2="39063"/>
                        <a14:foregroundMark x1="84961" y1="31250" x2="84961" y2="312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5781" y1="13867" x2="75781" y2="13867"/>
                        <a14:foregroundMark x1="85352" y1="12695" x2="85352" y2="12695"/>
                        <a14:foregroundMark x1="88086" y1="7617" x2="88086" y2="7617"/>
                        <a14:foregroundMark x1="74609" y1="53906" x2="74609" y2="53906"/>
                        <a14:foregroundMark x1="71094" y1="75195" x2="71094" y2="75195"/>
                        <a14:foregroundMark x1="71875" y1="60547" x2="71875" y2="60547"/>
                        <a14:foregroundMark x1="67969" y1="79883" x2="67969" y2="79883"/>
                        <a14:foregroundMark x1="70508" y1="76367" x2="70508" y2="76367"/>
                        <a14:foregroundMark x1="69336" y1="33789" x2="69336" y2="33789"/>
                        <a14:foregroundMark x1="68555" y1="31055" x2="68555" y2="31055"/>
                        <a14:foregroundMark x1="69336" y1="29102" x2="69336" y2="29102"/>
                        <a14:foregroundMark x1="70898" y1="27344" x2="70898" y2="27344"/>
                        <a14:foregroundMark x1="73242" y1="21875" x2="73242" y2="21875"/>
                        <a14:foregroundMark x1="75781" y1="15820" x2="75781" y2="15820"/>
                        <a14:foregroundMark x1="76953" y1="11133" x2="76953" y2="11133"/>
                        <a14:foregroundMark x1="77539" y1="9570" x2="77539" y2="9570"/>
                        <a14:foregroundMark x1="69336" y1="36328" x2="69336" y2="36328"/>
                        <a14:foregroundMark x1="17188" y1="78906" x2="1718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13" y="2618576"/>
            <a:ext cx="743431" cy="7434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3F7A76-9373-486A-B713-9FAD5D85EC2E}"/>
              </a:ext>
            </a:extLst>
          </p:cNvPr>
          <p:cNvSpPr txBox="1"/>
          <p:nvPr/>
        </p:nvSpPr>
        <p:spPr>
          <a:xfrm>
            <a:off x="485906" y="3761691"/>
            <a:ext cx="138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Selesai</a:t>
            </a:r>
            <a:r>
              <a:rPr lang="en-US" sz="1600" dirty="0"/>
              <a:t> </a:t>
            </a:r>
            <a:r>
              <a:rPr lang="en-US" sz="1600" dirty="0" err="1"/>
              <a:t>Sidang</a:t>
            </a:r>
            <a:endParaRPr lang="en-US" sz="1600" dirty="0"/>
          </a:p>
          <a:p>
            <a:pPr algn="ctr"/>
            <a:r>
              <a:rPr lang="en-US" sz="1600" dirty="0" err="1"/>
              <a:t>Kompre</a:t>
            </a:r>
            <a:endParaRPr lang="en-ID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509C10-C8AE-40F8-9A2E-EF74A2CB8ED8}"/>
              </a:ext>
            </a:extLst>
          </p:cNvPr>
          <p:cNvSpPr txBox="1"/>
          <p:nvPr/>
        </p:nvSpPr>
        <p:spPr>
          <a:xfrm>
            <a:off x="4168453" y="3722157"/>
            <a:ext cx="168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Virtual Account </a:t>
            </a:r>
          </a:p>
          <a:p>
            <a:pPr algn="ctr"/>
            <a:r>
              <a:rPr lang="en-US" sz="1600" dirty="0"/>
              <a:t>di </a:t>
            </a:r>
            <a:r>
              <a:rPr lang="en-US" sz="1600" dirty="0" err="1"/>
              <a:t>Studentsite</a:t>
            </a:r>
            <a:r>
              <a:rPr lang="en-US" sz="1600" dirty="0"/>
              <a:t> Anda </a:t>
            </a:r>
            <a:r>
              <a:rPr lang="en-US" sz="1200" dirty="0">
                <a:solidFill>
                  <a:srgbClr val="FF0000"/>
                </a:solidFill>
              </a:rPr>
              <a:t>***</a:t>
            </a:r>
            <a:endParaRPr lang="en-ID" sz="12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49661D-7D2B-46CE-A2A0-D6670F5A3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12" y="2712536"/>
            <a:ext cx="662052" cy="7676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D6B959-B743-4769-A09E-C3D715316811}"/>
              </a:ext>
            </a:extLst>
          </p:cNvPr>
          <p:cNvSpPr txBox="1"/>
          <p:nvPr/>
        </p:nvSpPr>
        <p:spPr>
          <a:xfrm>
            <a:off x="6049814" y="3761691"/>
            <a:ext cx="246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Lakukan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(Transfer / </a:t>
            </a:r>
            <a:r>
              <a:rPr lang="en-US" sz="1600" dirty="0" err="1"/>
              <a:t>Setor</a:t>
            </a:r>
            <a:r>
              <a:rPr lang="en-US" sz="1600" dirty="0"/>
              <a:t> </a:t>
            </a:r>
            <a:r>
              <a:rPr lang="en-US" sz="1600" dirty="0" err="1"/>
              <a:t>Tunai</a:t>
            </a:r>
            <a:r>
              <a:rPr lang="en-US" sz="1600" dirty="0"/>
              <a:t>)</a:t>
            </a:r>
            <a:endParaRPr lang="en-ID" sz="16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2B7904-DE17-4071-BB97-F2E98073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47" y="2890777"/>
            <a:ext cx="490340" cy="411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9545B-0FC2-40F0-AB13-888E75CEE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556" y1="22222" x2="26556" y2="22222"/>
                        <a14:foregroundMark x1="38667" y1="37889" x2="38667" y2="37889"/>
                        <a14:foregroundMark x1="40889" y1="30444" x2="40889" y2="30444"/>
                        <a14:foregroundMark x1="56889" y1="46444" x2="56889" y2="46444"/>
                        <a14:foregroundMark x1="59778" y1="45222" x2="59778" y2="45222"/>
                        <a14:foregroundMark x1="64111" y1="43889" x2="6411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3" y="2522186"/>
            <a:ext cx="1148397" cy="11483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9ABD7B-FAC7-4F37-B2EC-845EDFDF20FD}"/>
              </a:ext>
            </a:extLst>
          </p:cNvPr>
          <p:cNvSpPr txBox="1"/>
          <p:nvPr/>
        </p:nvSpPr>
        <p:spPr>
          <a:xfrm>
            <a:off x="2067053" y="3650529"/>
            <a:ext cx="184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Ajukan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endParaRPr lang="en-US" sz="1600" dirty="0"/>
          </a:p>
          <a:p>
            <a:pPr algn="ctr"/>
            <a:r>
              <a:rPr lang="en-US" sz="1600" dirty="0"/>
              <a:t>No Virtual Account</a:t>
            </a:r>
          </a:p>
          <a:p>
            <a:pPr algn="ctr"/>
            <a:r>
              <a:rPr lang="en-US" sz="1600" dirty="0" err="1"/>
              <a:t>Menggunakan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err="1"/>
              <a:t>Nomor</a:t>
            </a:r>
            <a:r>
              <a:rPr lang="en-US" sz="1600" dirty="0"/>
              <a:t> </a:t>
            </a:r>
            <a:r>
              <a:rPr lang="en-US" sz="1600" dirty="0" err="1"/>
              <a:t>Induk</a:t>
            </a:r>
            <a:r>
              <a:rPr lang="en-US" sz="1600" dirty="0"/>
              <a:t> PI </a:t>
            </a:r>
            <a:r>
              <a:rPr lang="en-US" sz="1600" dirty="0">
                <a:solidFill>
                  <a:srgbClr val="FF0000"/>
                </a:solidFill>
              </a:rPr>
              <a:t>**</a:t>
            </a:r>
            <a:endParaRPr lang="en-ID" sz="1600" dirty="0">
              <a:solidFill>
                <a:srgbClr val="FF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D6F3BD-24E2-4A68-9A51-3B91B86F1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2752407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20996-F00C-454A-896B-7B0ECF355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81" y="2890774"/>
            <a:ext cx="490340" cy="4112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FC156E-5DE3-4ED1-B17D-4BA88AAF7A16}"/>
              </a:ext>
            </a:extLst>
          </p:cNvPr>
          <p:cNvSpPr txBox="1"/>
          <p:nvPr/>
        </p:nvSpPr>
        <p:spPr>
          <a:xfrm>
            <a:off x="1750820" y="589154"/>
            <a:ext cx="69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ALUR SUMBANG BUKU KOMPRE</a:t>
            </a:r>
            <a:endParaRPr lang="en-ID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DAE23-730F-4923-AA25-F5E92F5813A1}"/>
              </a:ext>
            </a:extLst>
          </p:cNvPr>
          <p:cNvSpPr txBox="1"/>
          <p:nvPr/>
        </p:nvSpPr>
        <p:spPr>
          <a:xfrm>
            <a:off x="798453" y="2072318"/>
            <a:ext cx="7563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E4459-9034-485D-8ACD-258DC30E2203}"/>
              </a:ext>
            </a:extLst>
          </p:cNvPr>
          <p:cNvSpPr txBox="1"/>
          <p:nvPr/>
        </p:nvSpPr>
        <p:spPr>
          <a:xfrm>
            <a:off x="6950012" y="4566371"/>
            <a:ext cx="76060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CD2EA1-772B-43E0-9AB6-B151908B65A2}"/>
              </a:ext>
            </a:extLst>
          </p:cNvPr>
          <p:cNvSpPr txBox="1"/>
          <p:nvPr/>
        </p:nvSpPr>
        <p:spPr>
          <a:xfrm>
            <a:off x="810029" y="5351579"/>
            <a:ext cx="518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Catatan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**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menu </a:t>
            </a:r>
            <a:r>
              <a:rPr lang="en-US" sz="1600" dirty="0" err="1"/>
              <a:t>Pembayaran</a:t>
            </a:r>
            <a:r>
              <a:rPr lang="en-US" sz="1600" dirty="0"/>
              <a:t> di </a:t>
            </a:r>
            <a:r>
              <a:rPr lang="en-US" sz="1600" dirty="0" err="1"/>
              <a:t>laman</a:t>
            </a:r>
            <a:r>
              <a:rPr lang="en-US" sz="1600" dirty="0"/>
              <a:t> web </a:t>
            </a:r>
            <a:r>
              <a:rPr lang="en-US" sz="1600" dirty="0" err="1"/>
              <a:t>perpustakaan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***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menu </a:t>
            </a:r>
            <a:r>
              <a:rPr lang="en-US" sz="1600" dirty="0" err="1"/>
              <a:t>blanko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di </a:t>
            </a:r>
            <a:r>
              <a:rPr lang="en-US" sz="1600" dirty="0" err="1"/>
              <a:t>studentsite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415135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A7B9B-2C19-FA7E-E770-3F63EC13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E3E90-0B08-B4B6-1915-F745B1626C48}"/>
              </a:ext>
            </a:extLst>
          </p:cNvPr>
          <p:cNvSpPr/>
          <p:nvPr/>
        </p:nvSpPr>
        <p:spPr>
          <a:xfrm>
            <a:off x="1848465" y="3429000"/>
            <a:ext cx="1828800" cy="4055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4D31CE-5EF4-D434-19B4-AF1827A06504}"/>
              </a:ext>
            </a:extLst>
          </p:cNvPr>
          <p:cNvSpPr/>
          <p:nvPr/>
        </p:nvSpPr>
        <p:spPr>
          <a:xfrm flipH="1">
            <a:off x="4001730" y="3494138"/>
            <a:ext cx="698090" cy="2753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811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9608E-6E2E-1CE2-6571-250F4FCC1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2" y="1981381"/>
            <a:ext cx="2907936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215F-34FA-7F29-BAD2-4933873C5574}"/>
              </a:ext>
            </a:extLst>
          </p:cNvPr>
          <p:cNvSpPr txBox="1">
            <a:spLocks/>
          </p:cNvSpPr>
          <p:nvPr/>
        </p:nvSpPr>
        <p:spPr>
          <a:xfrm>
            <a:off x="457200" y="1560254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d-ID" dirty="0"/>
              <a:t>Layanan Terintegrasi diseluruh kampus melalui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dirty="0">
                <a:solidFill>
                  <a:srgbClr val="00B0F0"/>
                </a:solidFill>
              </a:rPr>
              <a:t>www.library.gunadarma.ac.id</a:t>
            </a:r>
            <a:r>
              <a:rPr lang="en-US" dirty="0">
                <a:solidFill>
                  <a:srgbClr val="00B0F0"/>
                </a:solidFill>
              </a:rPr>
              <a:t>/deposit-system</a:t>
            </a:r>
            <a:endParaRPr lang="id-ID" dirty="0">
              <a:solidFill>
                <a:srgbClr val="00B0F0"/>
              </a:solidFill>
            </a:endParaRPr>
          </a:p>
          <a:p>
            <a:r>
              <a:rPr lang="id-ID" dirty="0"/>
              <a:t>Kampus H</a:t>
            </a:r>
          </a:p>
          <a:p>
            <a:r>
              <a:rPr lang="id-ID" dirty="0"/>
              <a:t>Kampus J</a:t>
            </a:r>
          </a:p>
          <a:p>
            <a:r>
              <a:rPr lang="id-ID" dirty="0"/>
              <a:t>Kampus Karawaci</a:t>
            </a:r>
          </a:p>
          <a:p>
            <a:pPr>
              <a:buFont typeface="Arial" panose="020B0604020202020204" pitchFamily="34" charset="0"/>
              <a:buNone/>
            </a:pPr>
            <a:endParaRPr lang="id-ID" dirty="0"/>
          </a:p>
          <a:p>
            <a:r>
              <a:rPr lang="id-ID" dirty="0"/>
              <a:t>Jenis Layanan yang diberikan : </a:t>
            </a:r>
          </a:p>
          <a:p>
            <a:r>
              <a:rPr lang="id-ID" dirty="0"/>
              <a:t>1. </a:t>
            </a:r>
            <a:r>
              <a:rPr lang="en-US" dirty="0"/>
              <a:t>Pel</a:t>
            </a:r>
            <a:r>
              <a:rPr lang="id-ID" dirty="0"/>
              <a:t>ayanan Pembaca</a:t>
            </a:r>
          </a:p>
          <a:p>
            <a:r>
              <a:rPr lang="id-ID" dirty="0"/>
              <a:t>2. </a:t>
            </a:r>
            <a:r>
              <a:rPr lang="en-US" dirty="0"/>
              <a:t>Pel</a:t>
            </a:r>
            <a:r>
              <a:rPr lang="id-ID" dirty="0"/>
              <a:t>ayanan Administrasi </a:t>
            </a:r>
          </a:p>
          <a:p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DFFA5-0895-574D-8B61-8B5CA4BF5066}"/>
              </a:ext>
            </a:extLst>
          </p:cNvPr>
          <p:cNvSpPr txBox="1"/>
          <p:nvPr/>
        </p:nvSpPr>
        <p:spPr>
          <a:xfrm>
            <a:off x="2560648" y="315773"/>
            <a:ext cx="609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  PERPUSTAKAAN</a:t>
            </a:r>
            <a:endParaRPr lang="en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02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B327E8-7C50-1616-1ADC-7366D7DE5889}"/>
              </a:ext>
            </a:extLst>
          </p:cNvPr>
          <p:cNvSpPr txBox="1">
            <a:spLocks/>
          </p:cNvSpPr>
          <p:nvPr/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/>
              <a:t>Sifat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id-ID" sz="2400" b="1" dirty="0">
              <a:latin typeface="+mj-lt"/>
              <a:cs typeface="Aharoni" pitchFamily="2" charset="-79"/>
            </a:endParaRP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Online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+mj-lt"/>
                <a:cs typeface="Aharoni" pitchFamily="2" charset="-79"/>
              </a:rPr>
              <a:t>   </a:t>
            </a:r>
            <a:r>
              <a:rPr lang="en-US" sz="2400" b="1" dirty="0" err="1">
                <a:latin typeface="+mj-lt"/>
                <a:cs typeface="Aharoni" pitchFamily="2" charset="-79"/>
              </a:rPr>
              <a:t>buka</a:t>
            </a:r>
            <a:r>
              <a:rPr lang="en-US" sz="2400" b="1" dirty="0">
                <a:latin typeface="+mj-lt"/>
                <a:cs typeface="Aharoni" pitchFamily="2" charset="-79"/>
              </a:rPr>
              <a:t>  </a:t>
            </a:r>
            <a:r>
              <a:rPr lang="en-US" sz="2400" b="1" dirty="0" err="1">
                <a:latin typeface="+mj-lt"/>
                <a:cs typeface="Aharoni" pitchFamily="2" charset="-79"/>
              </a:rPr>
              <a:t>Senin</a:t>
            </a:r>
            <a:r>
              <a:rPr lang="en-US" sz="2400" b="1" dirty="0">
                <a:latin typeface="+mj-lt"/>
                <a:cs typeface="Aharoni" pitchFamily="2" charset="-79"/>
              </a:rPr>
              <a:t> S/d </a:t>
            </a:r>
            <a:r>
              <a:rPr lang="en-US" sz="2400" b="1" dirty="0" err="1">
                <a:latin typeface="+mj-lt"/>
                <a:cs typeface="Aharoni" pitchFamily="2" charset="-79"/>
              </a:rPr>
              <a:t>sabtu</a:t>
            </a:r>
            <a:r>
              <a:rPr lang="en-US" sz="2400" b="1" dirty="0">
                <a:latin typeface="+mj-lt"/>
                <a:cs typeface="Aharoni" pitchFamily="2" charset="-79"/>
              </a:rPr>
              <a:t> pk 09.00-15.00</a:t>
            </a:r>
          </a:p>
          <a:p>
            <a:endParaRPr lang="en-US" sz="2400" b="1" dirty="0">
              <a:latin typeface="+mj-lt"/>
              <a:cs typeface="Aharoni" pitchFamily="2" charset="-79"/>
            </a:endParaRP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Offline </a:t>
            </a:r>
            <a:endParaRPr lang="id-ID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   </a:t>
            </a:r>
            <a:r>
              <a:rPr lang="en-US" b="1" dirty="0" err="1">
                <a:latin typeface="+mj-lt"/>
              </a:rPr>
              <a:t>Kampus</a:t>
            </a:r>
            <a:r>
              <a:rPr lang="en-US" b="1" dirty="0">
                <a:latin typeface="+mj-lt"/>
              </a:rPr>
              <a:t> Depok  D315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   Buka </a:t>
            </a:r>
            <a:r>
              <a:rPr lang="en-US" b="1" dirty="0" err="1">
                <a:latin typeface="+mj-lt"/>
              </a:rPr>
              <a:t>Senin</a:t>
            </a:r>
            <a:r>
              <a:rPr lang="en-US" b="1" dirty="0">
                <a:latin typeface="+mj-lt"/>
              </a:rPr>
              <a:t>, Rabu, </a:t>
            </a:r>
            <a:r>
              <a:rPr lang="en-US" b="1" dirty="0" err="1">
                <a:latin typeface="+mj-lt"/>
              </a:rPr>
              <a:t>Jumat</a:t>
            </a:r>
            <a:r>
              <a:rPr lang="en-US" b="1" dirty="0">
                <a:latin typeface="+mj-lt"/>
              </a:rPr>
              <a:t>  pk 09.00 – 13.00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   </a:t>
            </a:r>
            <a:r>
              <a:rPr lang="en-US" b="1" dirty="0" err="1">
                <a:latin typeface="+mj-lt"/>
              </a:rPr>
              <a:t>Kampus</a:t>
            </a:r>
            <a:r>
              <a:rPr lang="en-US" b="1" dirty="0">
                <a:latin typeface="+mj-lt"/>
              </a:rPr>
              <a:t> J dan K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   </a:t>
            </a:r>
            <a:r>
              <a:rPr lang="en-US" b="1" dirty="0" err="1">
                <a:latin typeface="+mj-lt"/>
              </a:rPr>
              <a:t>Setiap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hari</a:t>
            </a:r>
            <a:r>
              <a:rPr lang="en-US" b="1" dirty="0">
                <a:latin typeface="+mj-lt"/>
              </a:rPr>
              <a:t> </a:t>
            </a:r>
            <a:r>
              <a:rPr lang="en-US" b="1">
                <a:latin typeface="+mj-lt"/>
              </a:rPr>
              <a:t>Rabu  pk 09.00 – 12.00</a:t>
            </a:r>
            <a:endParaRPr lang="id-ID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7B54C-F1EA-AC72-83A8-E7CDF4C66834}"/>
              </a:ext>
            </a:extLst>
          </p:cNvPr>
          <p:cNvSpPr txBox="1"/>
          <p:nvPr/>
        </p:nvSpPr>
        <p:spPr>
          <a:xfrm>
            <a:off x="2560648" y="315773"/>
            <a:ext cx="609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  ADMINISTRASI</a:t>
            </a:r>
            <a:endParaRPr lang="en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6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E8CA-FCCE-4DA3-8BA8-A04EE045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333"/>
            <a:ext cx="78867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Administrasi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7497F-999C-48D1-B4A7-1F0927ADD33F}"/>
              </a:ext>
            </a:extLst>
          </p:cNvPr>
          <p:cNvSpPr/>
          <p:nvPr/>
        </p:nvSpPr>
        <p:spPr>
          <a:xfrm>
            <a:off x="3552813" y="1946808"/>
            <a:ext cx="448424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ctr" anchorCtr="0">
            <a:spAutoFit/>
          </a:bodyPr>
          <a:lstStyle/>
          <a:p>
            <a:pPr algn="ctr"/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Bebas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Perpustakaan</a:t>
            </a:r>
            <a:endParaRPr lang="en-US" sz="4000" b="1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A4C83-AE61-427F-88ED-645AE131ED23}"/>
              </a:ext>
            </a:extLst>
          </p:cNvPr>
          <p:cNvSpPr/>
          <p:nvPr/>
        </p:nvSpPr>
        <p:spPr>
          <a:xfrm>
            <a:off x="1195268" y="4433467"/>
            <a:ext cx="388215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Sumbangan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Buku</a:t>
            </a:r>
            <a:endParaRPr lang="en-US" sz="4000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43C8D-1354-44E5-BDB2-5F035D46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51" y="3822693"/>
            <a:ext cx="1701728" cy="2016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89304-485E-4801-9175-3C8065A26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1" y="1574622"/>
            <a:ext cx="3748249" cy="2323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5D597-1C6C-B953-97FC-23943F6E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91" y="5090586"/>
            <a:ext cx="1320218" cy="917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3AF58-AAF3-E695-7790-51FF56699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81" y="2576768"/>
            <a:ext cx="1320218" cy="917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F6C4B7-2F52-D7CE-B768-FD8881B01911}"/>
              </a:ext>
            </a:extLst>
          </p:cNvPr>
          <p:cNvSpPr txBox="1"/>
          <p:nvPr/>
        </p:nvSpPr>
        <p:spPr>
          <a:xfrm>
            <a:off x="1021380" y="6113349"/>
            <a:ext cx="710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https://library.gunadarma.ac.id/deposit-system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14341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0CAB9-7370-9240-3649-4EF2DD39BF09}"/>
              </a:ext>
            </a:extLst>
          </p:cNvPr>
          <p:cNvSpPr/>
          <p:nvPr/>
        </p:nvSpPr>
        <p:spPr>
          <a:xfrm>
            <a:off x="410508" y="607695"/>
            <a:ext cx="8322984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B0F0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6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JANGAN  TERTUKAR !!!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3F68C-B3F2-4002-F2E8-5482DF30BAED}"/>
              </a:ext>
            </a:extLst>
          </p:cNvPr>
          <p:cNvSpPr/>
          <p:nvPr/>
        </p:nvSpPr>
        <p:spPr>
          <a:xfrm>
            <a:off x="701458" y="1890615"/>
            <a:ext cx="448424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ctr" anchorCtr="0">
            <a:spAutoFit/>
          </a:bodyPr>
          <a:lstStyle/>
          <a:p>
            <a:pPr algn="ctr"/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Bebas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Perpustakaan</a:t>
            </a:r>
            <a:endParaRPr lang="en-US" sz="4000" b="1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pic>
        <p:nvPicPr>
          <p:cNvPr id="7" name="Graphic 6" descr="Arrow Clockwise curve">
            <a:extLst>
              <a:ext uri="{FF2B5EF4-FFF2-40B4-BE49-F238E27FC236}">
                <a16:creationId xmlns:a16="http://schemas.microsoft.com/office/drawing/2014/main" id="{665A950E-B721-2A9E-E684-4C593BC8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2486378" y="2598501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376067-54AE-60DD-07F8-FEC7AAEE8CD0}"/>
              </a:ext>
            </a:extLst>
          </p:cNvPr>
          <p:cNvSpPr/>
          <p:nvPr/>
        </p:nvSpPr>
        <p:spPr>
          <a:xfrm>
            <a:off x="3663334" y="2633314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elum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35B0E-28B3-2E19-3C69-418BD43EF7BD}"/>
              </a:ext>
            </a:extLst>
          </p:cNvPr>
          <p:cNvSpPr/>
          <p:nvPr/>
        </p:nvSpPr>
        <p:spPr>
          <a:xfrm>
            <a:off x="689848" y="4441878"/>
            <a:ext cx="388215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Sumbangan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Buku</a:t>
            </a:r>
            <a:endParaRPr lang="en-US" sz="4000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10" name="Graphic 9" descr="Arrow Clockwise curve">
            <a:extLst>
              <a:ext uri="{FF2B5EF4-FFF2-40B4-BE49-F238E27FC236}">
                <a16:creationId xmlns:a16="http://schemas.microsoft.com/office/drawing/2014/main" id="{F4E95D70-F425-65CD-5B58-E14F1F08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2486378" y="5149764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F03CB1-E67B-2FBE-8EC7-4B31B1339699}"/>
              </a:ext>
            </a:extLst>
          </p:cNvPr>
          <p:cNvSpPr/>
          <p:nvPr/>
        </p:nvSpPr>
        <p:spPr>
          <a:xfrm>
            <a:off x="3708218" y="5184577"/>
            <a:ext cx="455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Sesudah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47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40000"/>
                <a:lumOff val="60000"/>
              </a:schemeClr>
            </a:gs>
            <a:gs pos="87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>
            <a:extLst>
              <a:ext uri="{FF2B5EF4-FFF2-40B4-BE49-F238E27FC236}">
                <a16:creationId xmlns:a16="http://schemas.microsoft.com/office/drawing/2014/main" id="{10D3CE71-377D-434A-9BBE-6DDF19F5497E}"/>
              </a:ext>
            </a:extLst>
          </p:cNvPr>
          <p:cNvSpPr/>
          <p:nvPr/>
        </p:nvSpPr>
        <p:spPr>
          <a:xfrm>
            <a:off x="4596516" y="1064980"/>
            <a:ext cx="2172630" cy="109624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3939BE-7F88-4B9E-9D94-2F1633907878}"/>
              </a:ext>
            </a:extLst>
          </p:cNvPr>
          <p:cNvSpPr txBox="1"/>
          <p:nvPr/>
        </p:nvSpPr>
        <p:spPr>
          <a:xfrm>
            <a:off x="4967156" y="1271459"/>
            <a:ext cx="146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Jenjang Studi </a:t>
            </a:r>
          </a:p>
          <a:p>
            <a:pPr algn="ctr"/>
            <a:r>
              <a:rPr lang="en-US" b="1" dirty="0"/>
              <a:t>Kamu Apa?</a:t>
            </a:r>
            <a:endParaRPr lang="en-ID" b="1" dirty="0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AD8253A5-01C3-4405-8A88-F27DA80DE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08" y="2119897"/>
            <a:ext cx="1471944" cy="1471944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D7DD5F-9F93-42F5-920D-48122538DA94}"/>
              </a:ext>
            </a:extLst>
          </p:cNvPr>
          <p:cNvGrpSpPr/>
          <p:nvPr/>
        </p:nvGrpSpPr>
        <p:grpSpPr>
          <a:xfrm>
            <a:off x="615912" y="1545065"/>
            <a:ext cx="3712250" cy="3767870"/>
            <a:chOff x="389486" y="1545065"/>
            <a:chExt cx="3712250" cy="376787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93458E-F318-4255-9993-650C5D777596}"/>
                </a:ext>
              </a:extLst>
            </p:cNvPr>
            <p:cNvSpPr/>
            <p:nvPr/>
          </p:nvSpPr>
          <p:spPr>
            <a:xfrm rot="16200000">
              <a:off x="-745416" y="3251222"/>
              <a:ext cx="2685824" cy="416019"/>
            </a:xfrm>
            <a:custGeom>
              <a:avLst/>
              <a:gdLst>
                <a:gd name="connsiteX0" fmla="*/ 0 w 2545533"/>
                <a:gd name="connsiteY0" fmla="*/ 0 h 378675"/>
                <a:gd name="connsiteX1" fmla="*/ 2545533 w 2545533"/>
                <a:gd name="connsiteY1" fmla="*/ 0 h 378675"/>
                <a:gd name="connsiteX2" fmla="*/ 2545533 w 2545533"/>
                <a:gd name="connsiteY2" fmla="*/ 378675 h 378675"/>
                <a:gd name="connsiteX3" fmla="*/ 0 w 2545533"/>
                <a:gd name="connsiteY3" fmla="*/ 378675 h 378675"/>
                <a:gd name="connsiteX4" fmla="*/ 0 w 2545533"/>
                <a:gd name="connsiteY4" fmla="*/ 0 h 37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533" h="378675">
                  <a:moveTo>
                    <a:pt x="0" y="0"/>
                  </a:moveTo>
                  <a:lnTo>
                    <a:pt x="2545533" y="0"/>
                  </a:lnTo>
                  <a:lnTo>
                    <a:pt x="2545533" y="378675"/>
                  </a:lnTo>
                  <a:lnTo>
                    <a:pt x="0" y="378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2" tIns="0" rIns="333972" bIns="-1" numCol="1" spcCol="1270" anchor="t" anchorCtr="0">
              <a:noAutofit/>
            </a:bodyPr>
            <a:lstStyle/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Jenjang Studi S1</a:t>
              </a:r>
              <a:endParaRPr lang="en-ID" sz="24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7878D2-D696-4D29-8667-7123C7BD07F5}"/>
                </a:ext>
              </a:extLst>
            </p:cNvPr>
            <p:cNvSpPr/>
            <p:nvPr/>
          </p:nvSpPr>
          <p:spPr>
            <a:xfrm>
              <a:off x="805504" y="1876339"/>
              <a:ext cx="3296232" cy="3436596"/>
            </a:xfrm>
            <a:custGeom>
              <a:avLst/>
              <a:gdLst>
                <a:gd name="connsiteX0" fmla="*/ 0 w 1886207"/>
                <a:gd name="connsiteY0" fmla="*/ 0 h 2545533"/>
                <a:gd name="connsiteX1" fmla="*/ 1886207 w 1886207"/>
                <a:gd name="connsiteY1" fmla="*/ 0 h 2545533"/>
                <a:gd name="connsiteX2" fmla="*/ 1886207 w 1886207"/>
                <a:gd name="connsiteY2" fmla="*/ 2545533 h 2545533"/>
                <a:gd name="connsiteX3" fmla="*/ 0 w 1886207"/>
                <a:gd name="connsiteY3" fmla="*/ 2545533 h 2545533"/>
                <a:gd name="connsiteX4" fmla="*/ 0 w 1886207"/>
                <a:gd name="connsiteY4" fmla="*/ 0 h 25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07" h="2545533">
                  <a:moveTo>
                    <a:pt x="0" y="0"/>
                  </a:moveTo>
                  <a:lnTo>
                    <a:pt x="1886207" y="0"/>
                  </a:lnTo>
                  <a:lnTo>
                    <a:pt x="1886207" y="2545533"/>
                  </a:lnTo>
                  <a:lnTo>
                    <a:pt x="0" y="25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333971" rIns="149352" bIns="149352" numCol="1" spcCol="1270" anchor="t" anchorCtr="0">
              <a:noAutofit/>
            </a:bodyPr>
            <a:lstStyle/>
            <a:p>
              <a:pPr defTabSz="711200"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/>
            </a:p>
            <a:p>
              <a:pPr defTabSz="711200"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Syarat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Bebas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Perpustakaan</a:t>
              </a:r>
              <a:endParaRPr lang="en-ID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71120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 err="1">
                  <a:solidFill>
                    <a:schemeClr val="tx1"/>
                  </a:solidFill>
                </a:rPr>
                <a:t>Tidak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Peminjaman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Buku</a:t>
              </a:r>
              <a:endParaRPr lang="en-US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 err="1">
                  <a:solidFill>
                    <a:schemeClr val="tx1"/>
                  </a:solidFill>
                </a:rPr>
                <a:t>Tidak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kasus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tercatat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lainnya</a:t>
              </a:r>
              <a:endParaRPr lang="en-US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>
                  <a:solidFill>
                    <a:schemeClr val="tx1"/>
                  </a:solidFill>
                </a:rPr>
                <a:t>Jika </a:t>
              </a:r>
              <a:r>
                <a:rPr lang="en-US" kern="1200" dirty="0" err="1">
                  <a:solidFill>
                    <a:schemeClr val="tx1"/>
                  </a:solidFill>
                </a:rPr>
                <a:t>terdapat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kasus</a:t>
              </a:r>
              <a:r>
                <a:rPr lang="en-US" kern="1200" dirty="0">
                  <a:solidFill>
                    <a:schemeClr val="tx1"/>
                  </a:solidFill>
                </a:rPr>
                <a:t> (</a:t>
              </a:r>
              <a:r>
                <a:rPr lang="en-US" kern="1200" dirty="0" err="1">
                  <a:solidFill>
                    <a:schemeClr val="tx1"/>
                  </a:solidFill>
                </a:rPr>
                <a:t>masih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pinjam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buku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atau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lainnya</a:t>
              </a:r>
              <a:r>
                <a:rPr lang="en-US" kern="1200" dirty="0">
                  <a:solidFill>
                    <a:schemeClr val="tx1"/>
                  </a:solidFill>
                </a:rPr>
                <a:t>) </a:t>
              </a:r>
              <a:r>
                <a:rPr lang="en-US" kern="1200" dirty="0" err="1">
                  <a:solidFill>
                    <a:schemeClr val="tx1"/>
                  </a:solidFill>
                </a:rPr>
                <a:t>silahkan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menghubungi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petugas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perpustakaan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</a:rPr>
                <a:t>melalui</a:t>
              </a:r>
              <a:r>
                <a:rPr lang="en-US" kern="1200" dirty="0">
                  <a:solidFill>
                    <a:schemeClr val="tx1"/>
                  </a:solidFill>
                </a:rPr>
                <a:t> live chat di web </a:t>
              </a:r>
              <a:r>
                <a:rPr lang="en-US" kern="1200" dirty="0" err="1">
                  <a:solidFill>
                    <a:schemeClr val="tx1"/>
                  </a:solidFill>
                </a:rPr>
                <a:t>perpustakaan</a:t>
              </a:r>
              <a:endParaRPr lang="en-US" kern="1200" dirty="0"/>
            </a:p>
            <a:p>
              <a:pPr marL="171450" lvl="1" indent="-171450" algn="l" defTabSz="711200"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D" kern="1200" dirty="0"/>
            </a:p>
            <a:p>
              <a:pPr marL="171450" lvl="1" indent="-171450" algn="l" defTabSz="711200"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D" sz="1600" kern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0B10F1-DFCC-4DAA-9732-C114996F2C89}"/>
                </a:ext>
              </a:extLst>
            </p:cNvPr>
            <p:cNvSpPr/>
            <p:nvPr/>
          </p:nvSpPr>
          <p:spPr>
            <a:xfrm>
              <a:off x="391470" y="1545065"/>
              <a:ext cx="866398" cy="7573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D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B4BC56-4701-4D4C-AE13-467DA1DE8454}"/>
                </a:ext>
              </a:extLst>
            </p:cNvPr>
            <p:cNvSpPr/>
            <p:nvPr/>
          </p:nvSpPr>
          <p:spPr>
            <a:xfrm>
              <a:off x="447621" y="1668750"/>
              <a:ext cx="754097" cy="442566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en-US" sz="4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5CA0C-3D07-4542-B42F-B9D3DB178266}"/>
              </a:ext>
            </a:extLst>
          </p:cNvPr>
          <p:cNvGrpSpPr/>
          <p:nvPr/>
        </p:nvGrpSpPr>
        <p:grpSpPr>
          <a:xfrm>
            <a:off x="4733118" y="3237898"/>
            <a:ext cx="3695929" cy="3448037"/>
            <a:chOff x="4202744" y="3219436"/>
            <a:chExt cx="3695929" cy="344803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492210-D4BA-459C-866D-15A89B84E54A}"/>
                </a:ext>
              </a:extLst>
            </p:cNvPr>
            <p:cNvGrpSpPr/>
            <p:nvPr/>
          </p:nvGrpSpPr>
          <p:grpSpPr>
            <a:xfrm>
              <a:off x="4202744" y="3219436"/>
              <a:ext cx="3695929" cy="3448037"/>
              <a:chOff x="546576" y="2515637"/>
              <a:chExt cx="3128441" cy="344803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12926E5-4C14-4ED5-A6BB-AC39CA51F97B}"/>
                  </a:ext>
                </a:extLst>
              </p:cNvPr>
              <p:cNvSpPr/>
              <p:nvPr/>
            </p:nvSpPr>
            <p:spPr>
              <a:xfrm rot="16200000">
                <a:off x="-560168" y="4190396"/>
                <a:ext cx="2774965" cy="561478"/>
              </a:xfrm>
              <a:custGeom>
                <a:avLst/>
                <a:gdLst>
                  <a:gd name="connsiteX0" fmla="*/ 0 w 2545533"/>
                  <a:gd name="connsiteY0" fmla="*/ 0 h 378675"/>
                  <a:gd name="connsiteX1" fmla="*/ 2545533 w 2545533"/>
                  <a:gd name="connsiteY1" fmla="*/ 0 h 378675"/>
                  <a:gd name="connsiteX2" fmla="*/ 2545533 w 2545533"/>
                  <a:gd name="connsiteY2" fmla="*/ 378675 h 378675"/>
                  <a:gd name="connsiteX3" fmla="*/ 0 w 2545533"/>
                  <a:gd name="connsiteY3" fmla="*/ 378675 h 378675"/>
                  <a:gd name="connsiteX4" fmla="*/ 0 w 2545533"/>
                  <a:gd name="connsiteY4" fmla="*/ 0 h 37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5533" h="378675">
                    <a:moveTo>
                      <a:pt x="0" y="0"/>
                    </a:moveTo>
                    <a:lnTo>
                      <a:pt x="2545533" y="0"/>
                    </a:lnTo>
                    <a:lnTo>
                      <a:pt x="2545533" y="378675"/>
                    </a:lnTo>
                    <a:lnTo>
                      <a:pt x="0" y="3786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0" rIns="333972" bIns="0" numCol="1" spcCol="1270" anchor="t" anchorCtr="0">
                <a:noAutofit/>
              </a:bodyPr>
              <a:lstStyle/>
              <a:p>
                <a:pPr marL="0" lvl="0" indent="0" algn="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Jenjang Studi D3</a:t>
                </a:r>
                <a:endParaRPr lang="en-ID" sz="2400" kern="12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1E23326-A133-457A-B2AE-C2232230B7EC}"/>
                  </a:ext>
                </a:extLst>
              </p:cNvPr>
              <p:cNvSpPr/>
              <p:nvPr/>
            </p:nvSpPr>
            <p:spPr>
              <a:xfrm>
                <a:off x="878255" y="2894315"/>
                <a:ext cx="2796762" cy="3069359"/>
              </a:xfrm>
              <a:custGeom>
                <a:avLst/>
                <a:gdLst>
                  <a:gd name="connsiteX0" fmla="*/ 0 w 1886207"/>
                  <a:gd name="connsiteY0" fmla="*/ 0 h 2545533"/>
                  <a:gd name="connsiteX1" fmla="*/ 1886207 w 1886207"/>
                  <a:gd name="connsiteY1" fmla="*/ 0 h 2545533"/>
                  <a:gd name="connsiteX2" fmla="*/ 1886207 w 1886207"/>
                  <a:gd name="connsiteY2" fmla="*/ 2545533 h 2545533"/>
                  <a:gd name="connsiteX3" fmla="*/ 0 w 1886207"/>
                  <a:gd name="connsiteY3" fmla="*/ 2545533 h 2545533"/>
                  <a:gd name="connsiteX4" fmla="*/ 0 w 1886207"/>
                  <a:gd name="connsiteY4" fmla="*/ 0 h 254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207" h="2545533">
                    <a:moveTo>
                      <a:pt x="0" y="0"/>
                    </a:moveTo>
                    <a:lnTo>
                      <a:pt x="1886207" y="0"/>
                    </a:lnTo>
                    <a:lnTo>
                      <a:pt x="1886207" y="2545533"/>
                    </a:lnTo>
                    <a:lnTo>
                      <a:pt x="0" y="25455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352" tIns="333971" rIns="149352" bIns="149352" numCol="1" spcCol="1270" anchor="t" anchorCtr="0">
                <a:noAutofit/>
              </a:bodyPr>
              <a:lstStyle/>
              <a:p>
                <a:pPr marL="0" lvl="1" algn="l" defTabSz="7112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0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Syarat</a:t>
                </a:r>
                <a:r>
                  <a:rPr lang="en-US" sz="20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Bebas</a:t>
                </a:r>
                <a:r>
                  <a:rPr lang="en-US" sz="20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Perpustakaan</a:t>
                </a:r>
                <a:endParaRPr lang="en-ID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chemeClr val="tx1"/>
                    </a:solidFill>
                  </a:rPr>
                  <a:t>Tidak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ada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Peminjaman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Buku</a:t>
                </a:r>
                <a:endParaRPr lang="en-US" kern="1200" dirty="0">
                  <a:solidFill>
                    <a:schemeClr val="tx1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chemeClr val="tx1"/>
                    </a:solidFill>
                  </a:rPr>
                  <a:t>Tidak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kasus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tercatat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lainnya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chemeClr val="tx1"/>
                    </a:solidFill>
                  </a:rPr>
                  <a:t>Jika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terdapat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kasus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(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masih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pinjam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buku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atau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lainnya</a:t>
                </a:r>
                <a:r>
                  <a:rPr lang="en-US" kern="1200" dirty="0">
                    <a:solidFill>
                      <a:schemeClr val="tx1"/>
                    </a:solidFill>
                  </a:rPr>
                  <a:t>)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silahkan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menghubungi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petugas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perpustakaan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melalui</a:t>
                </a:r>
                <a:r>
                  <a:rPr lang="en-US" kern="1200" dirty="0">
                    <a:solidFill>
                      <a:schemeClr val="tx1"/>
                    </a:solidFill>
                  </a:rPr>
                  <a:t> live chat di web </a:t>
                </a:r>
                <a:r>
                  <a:rPr lang="en-US" kern="1200" dirty="0" err="1">
                    <a:solidFill>
                      <a:schemeClr val="tx1"/>
                    </a:solidFill>
                  </a:rPr>
                  <a:t>perpustakaan</a:t>
                </a:r>
                <a:endParaRPr lang="en-US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ID" kern="1200" dirty="0">
                  <a:solidFill>
                    <a:schemeClr val="tx1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600" kern="12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08C07B-D306-4EBC-8859-A7B77AB86726}"/>
                  </a:ext>
                </a:extLst>
              </p:cNvPr>
              <p:cNvSpPr/>
              <p:nvPr/>
            </p:nvSpPr>
            <p:spPr>
              <a:xfrm>
                <a:off x="559666" y="2515637"/>
                <a:ext cx="757351" cy="75735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12F908-D48E-4C59-A95A-5FD71BCA1322}"/>
                </a:ext>
              </a:extLst>
            </p:cNvPr>
            <p:cNvSpPr/>
            <p:nvPr/>
          </p:nvSpPr>
          <p:spPr>
            <a:xfrm>
              <a:off x="4281494" y="3219436"/>
              <a:ext cx="768159" cy="707886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en-US" sz="4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E74EB8-F879-42E9-BC86-137AE68FB84E}"/>
              </a:ext>
            </a:extLst>
          </p:cNvPr>
          <p:cNvSpPr txBox="1"/>
          <p:nvPr/>
        </p:nvSpPr>
        <p:spPr>
          <a:xfrm>
            <a:off x="2560648" y="246949"/>
            <a:ext cx="609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SYARAT BEBAS PERPUSTAKAAN</a:t>
            </a:r>
            <a:endParaRPr lang="en-ID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CE987A-E03C-6E42-ED6B-7A7DF3094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69" y="667298"/>
            <a:ext cx="1147603" cy="8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2210-D4BA-459C-866D-15A89B84E54A}"/>
              </a:ext>
            </a:extLst>
          </p:cNvPr>
          <p:cNvGrpSpPr/>
          <p:nvPr/>
        </p:nvGrpSpPr>
        <p:grpSpPr>
          <a:xfrm>
            <a:off x="4878946" y="2966764"/>
            <a:ext cx="3128441" cy="3342980"/>
            <a:chOff x="546576" y="2515637"/>
            <a:chExt cx="3128441" cy="33429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2926E5-4C14-4ED5-A6BB-AC39CA51F97B}"/>
                </a:ext>
              </a:extLst>
            </p:cNvPr>
            <p:cNvSpPr/>
            <p:nvPr/>
          </p:nvSpPr>
          <p:spPr>
            <a:xfrm rot="16200000">
              <a:off x="-560168" y="4190396"/>
              <a:ext cx="2774965" cy="561478"/>
            </a:xfrm>
            <a:custGeom>
              <a:avLst/>
              <a:gdLst>
                <a:gd name="connsiteX0" fmla="*/ 0 w 2545533"/>
                <a:gd name="connsiteY0" fmla="*/ 0 h 378675"/>
                <a:gd name="connsiteX1" fmla="*/ 2545533 w 2545533"/>
                <a:gd name="connsiteY1" fmla="*/ 0 h 378675"/>
                <a:gd name="connsiteX2" fmla="*/ 2545533 w 2545533"/>
                <a:gd name="connsiteY2" fmla="*/ 378675 h 378675"/>
                <a:gd name="connsiteX3" fmla="*/ 0 w 2545533"/>
                <a:gd name="connsiteY3" fmla="*/ 378675 h 378675"/>
                <a:gd name="connsiteX4" fmla="*/ 0 w 2545533"/>
                <a:gd name="connsiteY4" fmla="*/ 0 h 37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533" h="378675">
                  <a:moveTo>
                    <a:pt x="0" y="0"/>
                  </a:moveTo>
                  <a:lnTo>
                    <a:pt x="2545533" y="0"/>
                  </a:lnTo>
                  <a:lnTo>
                    <a:pt x="2545533" y="378675"/>
                  </a:lnTo>
                  <a:lnTo>
                    <a:pt x="0" y="378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333972" bIns="0" numCol="1" spcCol="1270" anchor="t" anchorCtr="0">
              <a:noAutofit/>
            </a:bodyPr>
            <a:lstStyle/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Jenjang Studi D3</a:t>
              </a:r>
              <a:endParaRPr lang="en-ID" sz="24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E23326-A133-457A-B2AE-C2232230B7EC}"/>
                </a:ext>
              </a:extLst>
            </p:cNvPr>
            <p:cNvSpPr/>
            <p:nvPr/>
          </p:nvSpPr>
          <p:spPr>
            <a:xfrm>
              <a:off x="878255" y="2894315"/>
              <a:ext cx="2796762" cy="2774965"/>
            </a:xfrm>
            <a:custGeom>
              <a:avLst/>
              <a:gdLst>
                <a:gd name="connsiteX0" fmla="*/ 0 w 1886207"/>
                <a:gd name="connsiteY0" fmla="*/ 0 h 2545533"/>
                <a:gd name="connsiteX1" fmla="*/ 1886207 w 1886207"/>
                <a:gd name="connsiteY1" fmla="*/ 0 h 2545533"/>
                <a:gd name="connsiteX2" fmla="*/ 1886207 w 1886207"/>
                <a:gd name="connsiteY2" fmla="*/ 2545533 h 2545533"/>
                <a:gd name="connsiteX3" fmla="*/ 0 w 1886207"/>
                <a:gd name="connsiteY3" fmla="*/ 2545533 h 2545533"/>
                <a:gd name="connsiteX4" fmla="*/ 0 w 1886207"/>
                <a:gd name="connsiteY4" fmla="*/ 0 h 25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07" h="2545533">
                  <a:moveTo>
                    <a:pt x="0" y="0"/>
                  </a:moveTo>
                  <a:lnTo>
                    <a:pt x="1886207" y="0"/>
                  </a:lnTo>
                  <a:lnTo>
                    <a:pt x="1886207" y="2545533"/>
                  </a:lnTo>
                  <a:lnTo>
                    <a:pt x="0" y="25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333971" rIns="149352" bIns="149352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/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Sumbangan</a:t>
              </a:r>
              <a:r>
                <a:rPr lang="en-US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Buku PI-D3</a:t>
              </a:r>
              <a:endParaRPr lang="en-ID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kern="1200" dirty="0">
                  <a:solidFill>
                    <a:schemeClr val="tx1"/>
                  </a:solidFill>
                </a:rPr>
                <a:t>Telah selesai Sidang Penulisan Ilmiah atau Laporan Kerja Praktek (PI/LKP)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Telah melakukan Bebas Perpustakaan</a:t>
              </a:r>
              <a:endParaRPr lang="en-ID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08C07B-D306-4EBC-8859-A7B77AB86726}"/>
                </a:ext>
              </a:extLst>
            </p:cNvPr>
            <p:cNvSpPr/>
            <p:nvPr/>
          </p:nvSpPr>
          <p:spPr>
            <a:xfrm>
              <a:off x="559666" y="2515637"/>
              <a:ext cx="757351" cy="7573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35D467-F459-4606-99BF-D8EB990E876A}"/>
              </a:ext>
            </a:extLst>
          </p:cNvPr>
          <p:cNvGrpSpPr/>
          <p:nvPr/>
        </p:nvGrpSpPr>
        <p:grpSpPr>
          <a:xfrm>
            <a:off x="4571999" y="1099524"/>
            <a:ext cx="2007164" cy="1175100"/>
            <a:chOff x="4347414" y="1217118"/>
            <a:chExt cx="2231750" cy="1138155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10D3CE71-377D-434A-9BBE-6DDF19F5497E}"/>
                </a:ext>
              </a:extLst>
            </p:cNvPr>
            <p:cNvSpPr/>
            <p:nvPr/>
          </p:nvSpPr>
          <p:spPr>
            <a:xfrm>
              <a:off x="4347414" y="1217118"/>
              <a:ext cx="2231750" cy="1138155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3939BE-7F88-4B9E-9D94-2F1633907878}"/>
                </a:ext>
              </a:extLst>
            </p:cNvPr>
            <p:cNvSpPr txBox="1"/>
            <p:nvPr/>
          </p:nvSpPr>
          <p:spPr>
            <a:xfrm>
              <a:off x="4744677" y="1431966"/>
              <a:ext cx="1503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Jenjang Studi </a:t>
              </a:r>
            </a:p>
            <a:p>
              <a:pPr algn="ctr"/>
              <a:r>
                <a:rPr lang="en-US" b="1" dirty="0"/>
                <a:t>Kamu Apa?</a:t>
              </a:r>
              <a:endParaRPr lang="en-ID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658809-B1FE-42E6-905F-642761009A5D}"/>
              </a:ext>
            </a:extLst>
          </p:cNvPr>
          <p:cNvGrpSpPr/>
          <p:nvPr/>
        </p:nvGrpSpPr>
        <p:grpSpPr>
          <a:xfrm>
            <a:off x="598494" y="1062229"/>
            <a:ext cx="3379018" cy="5019860"/>
            <a:chOff x="380777" y="1650906"/>
            <a:chExt cx="3379018" cy="50198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93458E-F318-4255-9993-650C5D777596}"/>
                </a:ext>
              </a:extLst>
            </p:cNvPr>
            <p:cNvSpPr/>
            <p:nvPr/>
          </p:nvSpPr>
          <p:spPr>
            <a:xfrm rot="16200000">
              <a:off x="-831662" y="3412854"/>
              <a:ext cx="2803554" cy="378675"/>
            </a:xfrm>
            <a:custGeom>
              <a:avLst/>
              <a:gdLst>
                <a:gd name="connsiteX0" fmla="*/ 0 w 2545533"/>
                <a:gd name="connsiteY0" fmla="*/ 0 h 378675"/>
                <a:gd name="connsiteX1" fmla="*/ 2545533 w 2545533"/>
                <a:gd name="connsiteY1" fmla="*/ 0 h 378675"/>
                <a:gd name="connsiteX2" fmla="*/ 2545533 w 2545533"/>
                <a:gd name="connsiteY2" fmla="*/ 378675 h 378675"/>
                <a:gd name="connsiteX3" fmla="*/ 0 w 2545533"/>
                <a:gd name="connsiteY3" fmla="*/ 378675 h 378675"/>
                <a:gd name="connsiteX4" fmla="*/ 0 w 2545533"/>
                <a:gd name="connsiteY4" fmla="*/ 0 h 37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533" h="378675">
                  <a:moveTo>
                    <a:pt x="0" y="0"/>
                  </a:moveTo>
                  <a:lnTo>
                    <a:pt x="2545533" y="0"/>
                  </a:lnTo>
                  <a:lnTo>
                    <a:pt x="2545533" y="378675"/>
                  </a:lnTo>
                  <a:lnTo>
                    <a:pt x="0" y="378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2" tIns="0" rIns="333972" bIns="-1" numCol="1" spcCol="1270" anchor="t" anchorCtr="0">
              <a:noAutofit/>
            </a:bodyPr>
            <a:lstStyle/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Jenjang Studi S1</a:t>
              </a:r>
              <a:endParaRPr lang="en-ID" sz="24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7878D2-D696-4D29-8667-7123C7BD07F5}"/>
                </a:ext>
              </a:extLst>
            </p:cNvPr>
            <p:cNvSpPr/>
            <p:nvPr/>
          </p:nvSpPr>
          <p:spPr>
            <a:xfrm>
              <a:off x="759452" y="2034190"/>
              <a:ext cx="3000343" cy="4636576"/>
            </a:xfrm>
            <a:custGeom>
              <a:avLst/>
              <a:gdLst>
                <a:gd name="connsiteX0" fmla="*/ 0 w 1886207"/>
                <a:gd name="connsiteY0" fmla="*/ 0 h 2545533"/>
                <a:gd name="connsiteX1" fmla="*/ 1886207 w 1886207"/>
                <a:gd name="connsiteY1" fmla="*/ 0 h 2545533"/>
                <a:gd name="connsiteX2" fmla="*/ 1886207 w 1886207"/>
                <a:gd name="connsiteY2" fmla="*/ 2545533 h 2545533"/>
                <a:gd name="connsiteX3" fmla="*/ 0 w 1886207"/>
                <a:gd name="connsiteY3" fmla="*/ 2545533 h 2545533"/>
                <a:gd name="connsiteX4" fmla="*/ 0 w 1886207"/>
                <a:gd name="connsiteY4" fmla="*/ 0 h 25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07" h="2545533">
                  <a:moveTo>
                    <a:pt x="0" y="0"/>
                  </a:moveTo>
                  <a:lnTo>
                    <a:pt x="1886207" y="0"/>
                  </a:lnTo>
                  <a:lnTo>
                    <a:pt x="1886207" y="2545533"/>
                  </a:lnTo>
                  <a:lnTo>
                    <a:pt x="0" y="25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333971" rIns="149352" bIns="149352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/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Sumbangan</a:t>
              </a:r>
              <a:r>
                <a:rPr lang="en-US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Buku PI-S1</a:t>
              </a:r>
              <a:endParaRPr lang="en-ID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>
                  <a:solidFill>
                    <a:schemeClr val="tx1"/>
                  </a:solidFill>
                </a:rPr>
                <a:t>Telah selesai Sidang Penulisan Ilmiah atau Laporan Kerja Praktek (PI/LKP)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Sumbangan</a:t>
              </a:r>
              <a:r>
                <a:rPr lang="en-US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Buku Skripsi/Kompre</a:t>
              </a:r>
              <a:endParaRPr lang="en-ID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Telah melakukan Sumbang Buku PI-S1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Telah melakukan Bebas Perpustakaan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kern="1200" dirty="0">
                  <a:solidFill>
                    <a:schemeClr val="tx1"/>
                  </a:solidFill>
                </a:rPr>
                <a:t>Telah selesai Sidang </a:t>
              </a:r>
              <a:r>
                <a:rPr lang="en-US" kern="1200" dirty="0" err="1">
                  <a:solidFill>
                    <a:schemeClr val="tx1"/>
                  </a:solidFill>
                </a:rPr>
                <a:t>Skripsi</a:t>
              </a:r>
              <a:r>
                <a:rPr lang="en-US" kern="1200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</a:rPr>
                <a:t>/</a:t>
              </a:r>
              <a:r>
                <a:rPr lang="en-US" kern="1200" dirty="0" err="1">
                  <a:solidFill>
                    <a:schemeClr val="tx1"/>
                  </a:solidFill>
                </a:rPr>
                <a:t>Sidang</a:t>
              </a:r>
              <a:r>
                <a:rPr lang="en-US" kern="1200" dirty="0">
                  <a:solidFill>
                    <a:schemeClr val="tx1"/>
                  </a:solidFill>
                </a:rPr>
                <a:t> Kompre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D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D" sz="1600" kern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0B10F1-DFCC-4DAA-9732-C114996F2C89}"/>
                </a:ext>
              </a:extLst>
            </p:cNvPr>
            <p:cNvSpPr/>
            <p:nvPr/>
          </p:nvSpPr>
          <p:spPr>
            <a:xfrm>
              <a:off x="380777" y="1655515"/>
              <a:ext cx="757351" cy="7741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B4BC56-4701-4D4C-AE13-467DA1DE8454}"/>
                </a:ext>
              </a:extLst>
            </p:cNvPr>
            <p:cNvSpPr/>
            <p:nvPr/>
          </p:nvSpPr>
          <p:spPr>
            <a:xfrm>
              <a:off x="433694" y="1650906"/>
              <a:ext cx="686405" cy="707886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en-US" sz="4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S1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912F908-D48E-4C59-A95A-5FD71BCA1322}"/>
              </a:ext>
            </a:extLst>
          </p:cNvPr>
          <p:cNvSpPr/>
          <p:nvPr/>
        </p:nvSpPr>
        <p:spPr>
          <a:xfrm>
            <a:off x="4901268" y="2956842"/>
            <a:ext cx="768159" cy="707886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1B706-16A7-42E3-9845-31B1DD24843F}"/>
              </a:ext>
            </a:extLst>
          </p:cNvPr>
          <p:cNvSpPr txBox="1"/>
          <p:nvPr/>
        </p:nvSpPr>
        <p:spPr>
          <a:xfrm>
            <a:off x="520764" y="304778"/>
            <a:ext cx="810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SYARAT SUMBANG BUKU PERPUSTAKAAN</a:t>
            </a:r>
            <a:endParaRPr lang="en-ID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6F72E2-B7A3-403A-9B46-5836C04BC35D}"/>
              </a:ext>
            </a:extLst>
          </p:cNvPr>
          <p:cNvSpPr/>
          <p:nvPr/>
        </p:nvSpPr>
        <p:spPr>
          <a:xfrm>
            <a:off x="2934390" y="3135359"/>
            <a:ext cx="11476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Rp 100rb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BB458-3EA0-4114-AB35-31AF5C143404}"/>
              </a:ext>
            </a:extLst>
          </p:cNvPr>
          <p:cNvSpPr/>
          <p:nvPr/>
        </p:nvSpPr>
        <p:spPr>
          <a:xfrm>
            <a:off x="2934390" y="5852693"/>
            <a:ext cx="11476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Rp 200rb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EB55EF-FACB-43C8-90C1-B314898802F7}"/>
              </a:ext>
            </a:extLst>
          </p:cNvPr>
          <p:cNvSpPr/>
          <p:nvPr/>
        </p:nvSpPr>
        <p:spPr>
          <a:xfrm>
            <a:off x="6963006" y="5861925"/>
            <a:ext cx="11476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Rp 150rb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F98C1-0568-46C9-A1B6-4D186AF4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87" y="1321346"/>
            <a:ext cx="2143125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B6590-5289-9891-DD74-68BBE04F7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72" y="753950"/>
            <a:ext cx="1147603" cy="861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E1F7A-34A7-2CC8-62AB-82E4CD83200B}"/>
              </a:ext>
            </a:extLst>
          </p:cNvPr>
          <p:cNvSpPr txBox="1"/>
          <p:nvPr/>
        </p:nvSpPr>
        <p:spPr>
          <a:xfrm>
            <a:off x="705258" y="6413633"/>
            <a:ext cx="744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berbarengan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43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98577-1B94-4D15-9696-4E89F47FB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0" y="1476925"/>
            <a:ext cx="616017" cy="7017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6BB14-9B42-46EA-90DC-69CAE286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5" y="1623163"/>
            <a:ext cx="368775" cy="36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8CA5F-00B1-4241-A0BE-02620B564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66" y="1717590"/>
            <a:ext cx="388639" cy="32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170071-5140-4218-9D27-9C5ED8F06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4754" y="1476925"/>
            <a:ext cx="754608" cy="70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BCA76-413B-412F-9C55-2AB938E31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90260" l="10000" r="90000">
                        <a14:foregroundMark x1="45122" y1="39610" x2="45000" y2="39394"/>
                        <a14:foregroundMark x1="37683" y1="25541" x2="37683" y2="25541"/>
                        <a14:foregroundMark x1="42195" y1="90260" x2="42195" y2="90260"/>
                        <a14:foregroundMark x1="62805" y1="76407" x2="62805" y2="76407"/>
                        <a14:foregroundMark x1="56707" y1="27273" x2="56707" y2="27273"/>
                        <a14:foregroundMark x1="80488" y1="50649" x2="80488" y2="50649"/>
                        <a14:foregroundMark x1="80244" y1="51082" x2="80244" y2="51082"/>
                        <a14:foregroundMark x1="80244" y1="51082" x2="80244" y2="51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26" y="1476925"/>
            <a:ext cx="1028587" cy="579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2B0AA-7B2E-47DB-A85D-BB12DC08D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66" y="3480104"/>
            <a:ext cx="615285" cy="6162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09B8A-01E1-49CD-B103-77797A660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17" b="96094" l="1758" r="97266">
                        <a14:foregroundMark x1="6055" y1="42383" x2="6055" y2="42383"/>
                        <a14:foregroundMark x1="2148" y1="46094" x2="2148" y2="46094"/>
                        <a14:foregroundMark x1="17773" y1="56836" x2="17773" y2="56836"/>
                        <a14:foregroundMark x1="35156" y1="60742" x2="35156" y2="60742"/>
                        <a14:foregroundMark x1="47656" y1="60742" x2="47656" y2="60742"/>
                        <a14:foregroundMark x1="16797" y1="58203" x2="16797" y2="58203"/>
                        <a14:foregroundMark x1="39063" y1="68945" x2="39063" y2="68945"/>
                        <a14:foregroundMark x1="39063" y1="81836" x2="39063" y2="81836"/>
                        <a14:foregroundMark x1="46289" y1="83008" x2="46289" y2="83008"/>
                        <a14:foregroundMark x1="49609" y1="82422" x2="49609" y2="82422"/>
                        <a14:foregroundMark x1="53516" y1="82422" x2="53516" y2="82422"/>
                        <a14:foregroundMark x1="36523" y1="81055" x2="36523" y2="81055"/>
                        <a14:foregroundMark x1="34375" y1="80273" x2="34375" y2="80273"/>
                        <a14:foregroundMark x1="34375" y1="81836" x2="34375" y2="81836"/>
                        <a14:foregroundMark x1="24023" y1="72461" x2="24023" y2="72461"/>
                        <a14:foregroundMark x1="21680" y1="68555" x2="21680" y2="68555"/>
                        <a14:foregroundMark x1="19922" y1="65234" x2="19922" y2="65234"/>
                        <a14:foregroundMark x1="16406" y1="64648" x2="16406" y2="64648"/>
                        <a14:foregroundMark x1="14453" y1="61719" x2="14453" y2="61719"/>
                        <a14:foregroundMark x1="13281" y1="61328" x2="13281" y2="61328"/>
                        <a14:foregroundMark x1="13281" y1="61328" x2="13281" y2="61328"/>
                        <a14:foregroundMark x1="21289" y1="57813" x2="21289" y2="57813"/>
                        <a14:foregroundMark x1="16797" y1="76953" x2="16797" y2="76953"/>
                        <a14:foregroundMark x1="37695" y1="69141" x2="37695" y2="69141"/>
                        <a14:foregroundMark x1="44727" y1="71094" x2="44727" y2="71094"/>
                        <a14:foregroundMark x1="51953" y1="70508" x2="51953" y2="70508"/>
                        <a14:foregroundMark x1="35547" y1="96094" x2="35547" y2="96094"/>
                        <a14:foregroundMark x1="42773" y1="94141" x2="42773" y2="94141"/>
                        <a14:foregroundMark x1="93359" y1="93555" x2="93359" y2="93555"/>
                        <a14:foregroundMark x1="97266" y1="83008" x2="97266" y2="83008"/>
                        <a14:foregroundMark x1="97266" y1="41992" x2="97266" y2="41992"/>
                        <a14:foregroundMark x1="85742" y1="94727" x2="85742" y2="94727"/>
                        <a14:foregroundMark x1="72266" y1="95508" x2="72266" y2="95508"/>
                        <a14:foregroundMark x1="60156" y1="95508" x2="60156" y2="95508"/>
                        <a14:foregroundMark x1="51172" y1="95898" x2="51172" y2="95898"/>
                        <a14:foregroundMark x1="36914" y1="94922" x2="36914" y2="94922"/>
                        <a14:foregroundMark x1="23047" y1="94922" x2="23047" y2="94922"/>
                        <a14:foregroundMark x1="10547" y1="95898" x2="10547" y2="95898"/>
                        <a14:foregroundMark x1="18359" y1="75781" x2="18359" y2="75781"/>
                        <a14:foregroundMark x1="34180" y1="61719" x2="34180" y2="61719"/>
                        <a14:foregroundMark x1="48047" y1="59961" x2="48047" y2="59961"/>
                        <a14:foregroundMark x1="73828" y1="51367" x2="73828" y2="51367"/>
                        <a14:foregroundMark x1="27930" y1="42188" x2="27930" y2="42188"/>
                        <a14:foregroundMark x1="40820" y1="39063" x2="40820" y2="39063"/>
                        <a14:foregroundMark x1="84961" y1="31250" x2="84961" y2="312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5781" y1="13867" x2="75781" y2="13867"/>
                        <a14:foregroundMark x1="85352" y1="12695" x2="85352" y2="12695"/>
                        <a14:foregroundMark x1="88086" y1="7617" x2="88086" y2="7617"/>
                        <a14:foregroundMark x1="74609" y1="53906" x2="74609" y2="53906"/>
                        <a14:foregroundMark x1="71094" y1="75195" x2="71094" y2="75195"/>
                        <a14:foregroundMark x1="71875" y1="60547" x2="71875" y2="60547"/>
                        <a14:foregroundMark x1="67969" y1="79883" x2="67969" y2="79883"/>
                        <a14:foregroundMark x1="70508" y1="76367" x2="70508" y2="76367"/>
                        <a14:foregroundMark x1="69336" y1="33789" x2="69336" y2="33789"/>
                        <a14:foregroundMark x1="68555" y1="31055" x2="68555" y2="31055"/>
                        <a14:foregroundMark x1="69336" y1="29102" x2="69336" y2="29102"/>
                        <a14:foregroundMark x1="70898" y1="27344" x2="70898" y2="27344"/>
                        <a14:foregroundMark x1="73242" y1="21875" x2="73242" y2="21875"/>
                        <a14:foregroundMark x1="75781" y1="15820" x2="75781" y2="15820"/>
                        <a14:foregroundMark x1="76953" y1="11133" x2="76953" y2="11133"/>
                        <a14:foregroundMark x1="77539" y1="9570" x2="77539" y2="9570"/>
                        <a14:foregroundMark x1="69336" y1="36328" x2="69336" y2="36328"/>
                        <a14:foregroundMark x1="17188" y1="78906" x2="1718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96" y="2636971"/>
            <a:ext cx="600164" cy="600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3F7A76-9373-486A-B713-9FAD5D85EC2E}"/>
              </a:ext>
            </a:extLst>
          </p:cNvPr>
          <p:cNvSpPr txBox="1"/>
          <p:nvPr/>
        </p:nvSpPr>
        <p:spPr>
          <a:xfrm>
            <a:off x="602647" y="2388187"/>
            <a:ext cx="138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Upload </a:t>
            </a:r>
            <a:r>
              <a:rPr lang="en-US" sz="1100" dirty="0" err="1"/>
              <a:t>Penulisan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</a:t>
            </a:r>
            <a:endParaRPr lang="en-ID" sz="11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BAA1C9-A8D8-464C-9A1C-9B2E011A96F9}"/>
              </a:ext>
            </a:extLst>
          </p:cNvPr>
          <p:cNvSpPr txBox="1"/>
          <p:nvPr/>
        </p:nvSpPr>
        <p:spPr>
          <a:xfrm>
            <a:off x="2037682" y="2376005"/>
            <a:ext cx="168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Petugas</a:t>
            </a:r>
            <a:r>
              <a:rPr lang="en-US" sz="1100" dirty="0"/>
              <a:t> melakukan </a:t>
            </a:r>
            <a:r>
              <a:rPr lang="en-US" sz="1100" dirty="0" err="1"/>
              <a:t>Verifikasi</a:t>
            </a:r>
            <a:endParaRPr lang="en-ID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F1D8F9-A6CB-4391-9C83-F0431EFEA2B8}"/>
              </a:ext>
            </a:extLst>
          </p:cNvPr>
          <p:cNvSpPr txBox="1"/>
          <p:nvPr/>
        </p:nvSpPr>
        <p:spPr>
          <a:xfrm>
            <a:off x="1534485" y="4289393"/>
            <a:ext cx="2675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Perbaiki</a:t>
            </a:r>
            <a:r>
              <a:rPr lang="en-US" sz="1100" dirty="0"/>
              <a:t> Upload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Catatan</a:t>
            </a:r>
            <a:r>
              <a:rPr lang="en-US" sz="1100" dirty="0"/>
              <a:t> </a:t>
            </a:r>
            <a:r>
              <a:rPr lang="en-US" sz="1100" dirty="0" err="1"/>
              <a:t>Petugas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Klik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</a:t>
            </a:r>
            <a:r>
              <a:rPr lang="en-US" sz="1100" dirty="0" err="1"/>
              <a:t>Ubah</a:t>
            </a:r>
            <a:r>
              <a:rPr lang="en-US" sz="1100" dirty="0"/>
              <a:t>/</a:t>
            </a:r>
            <a:r>
              <a:rPr lang="en-US" sz="1100" dirty="0" err="1"/>
              <a:t>Lihat</a:t>
            </a:r>
            <a:r>
              <a:rPr lang="en-US" sz="1100" dirty="0"/>
              <a:t>)</a:t>
            </a:r>
            <a:endParaRPr lang="en-ID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EF0D8-8B0A-4DF8-A634-3464F1F64E2E}"/>
              </a:ext>
            </a:extLst>
          </p:cNvPr>
          <p:cNvSpPr txBox="1"/>
          <p:nvPr/>
        </p:nvSpPr>
        <p:spPr>
          <a:xfrm>
            <a:off x="3566829" y="2371755"/>
            <a:ext cx="1845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Penulisan Anda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Mendapat</a:t>
            </a:r>
            <a:r>
              <a:rPr lang="en-US" sz="1100" dirty="0"/>
              <a:t> </a:t>
            </a:r>
            <a:r>
              <a:rPr lang="en-US" sz="1100" dirty="0" err="1"/>
              <a:t>Nomor</a:t>
            </a:r>
            <a:r>
              <a:rPr lang="en-US" sz="1100" dirty="0"/>
              <a:t> </a:t>
            </a:r>
            <a:r>
              <a:rPr lang="en-US" sz="1100" dirty="0" err="1"/>
              <a:t>Induk</a:t>
            </a:r>
            <a:endParaRPr lang="en-ID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509C10-C8AE-40F8-9A2E-EF74A2CB8ED8}"/>
              </a:ext>
            </a:extLst>
          </p:cNvPr>
          <p:cNvSpPr txBox="1"/>
          <p:nvPr/>
        </p:nvSpPr>
        <p:spPr>
          <a:xfrm>
            <a:off x="6765140" y="3333782"/>
            <a:ext cx="168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Muncul</a:t>
            </a:r>
            <a:r>
              <a:rPr lang="en-US" sz="1100" dirty="0"/>
              <a:t> </a:t>
            </a:r>
            <a:r>
              <a:rPr lang="en-US" sz="1100" dirty="0" err="1"/>
              <a:t>Nomor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Virtual Account di </a:t>
            </a:r>
            <a:r>
              <a:rPr lang="en-US" sz="1100" dirty="0" err="1"/>
              <a:t>Studentsite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***</a:t>
            </a:r>
            <a:endParaRPr lang="en-ID" sz="1100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49661D-7D2B-46CE-A2A0-D6670F5A3A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07" y="4630757"/>
            <a:ext cx="444219" cy="5151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D6B959-B743-4769-A09E-C3D715316811}"/>
              </a:ext>
            </a:extLst>
          </p:cNvPr>
          <p:cNvSpPr txBox="1"/>
          <p:nvPr/>
        </p:nvSpPr>
        <p:spPr>
          <a:xfrm>
            <a:off x="6378291" y="5218168"/>
            <a:ext cx="246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Lakukan</a:t>
            </a:r>
            <a:r>
              <a:rPr lang="en-US" sz="1100" dirty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(Bisa Transfer atau </a:t>
            </a:r>
            <a:r>
              <a:rPr lang="en-US" sz="1100" dirty="0" err="1"/>
              <a:t>Setor</a:t>
            </a:r>
            <a:r>
              <a:rPr lang="en-US" sz="1100" dirty="0"/>
              <a:t> </a:t>
            </a:r>
            <a:r>
              <a:rPr lang="en-US" sz="1100" dirty="0" err="1"/>
              <a:t>Tunai</a:t>
            </a:r>
            <a:r>
              <a:rPr lang="en-US" sz="1100" dirty="0"/>
              <a:t>)</a:t>
            </a:r>
            <a:endParaRPr lang="en-ID" sz="11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2B7904-DE17-4071-BB97-F2E980733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28" y="1712160"/>
            <a:ext cx="388639" cy="3259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672808-6B10-401B-AD04-89DAA0230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88" y="1644586"/>
            <a:ext cx="388639" cy="3259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F6125-50D3-4802-898B-33AA6BB95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5013" y="4156321"/>
            <a:ext cx="329004" cy="2759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74A2C7-B981-4ECD-904E-730E362DB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832" y="3010959"/>
            <a:ext cx="377155" cy="316296"/>
          </a:xfrm>
          <a:prstGeom prst="rect">
            <a:avLst/>
          </a:prstGeom>
        </p:spPr>
      </p:pic>
      <p:sp>
        <p:nvSpPr>
          <p:cNvPr id="53" name="Arrow: Bent 52">
            <a:extLst>
              <a:ext uri="{FF2B5EF4-FFF2-40B4-BE49-F238E27FC236}">
                <a16:creationId xmlns:a16="http://schemas.microsoft.com/office/drawing/2014/main" id="{1D837432-9C63-442F-A8B5-E6FDB4B744F2}"/>
              </a:ext>
            </a:extLst>
          </p:cNvPr>
          <p:cNvSpPr/>
          <p:nvPr/>
        </p:nvSpPr>
        <p:spPr>
          <a:xfrm rot="16200000">
            <a:off x="1137871" y="3097802"/>
            <a:ext cx="929379" cy="713854"/>
          </a:xfrm>
          <a:prstGeom prst="bentArrow">
            <a:avLst>
              <a:gd name="adj1" fmla="val 20742"/>
              <a:gd name="adj2" fmla="val 21347"/>
              <a:gd name="adj3" fmla="val 25000"/>
              <a:gd name="adj4" fmla="val 38532"/>
            </a:avLst>
          </a:prstGeom>
          <a:solidFill>
            <a:srgbClr val="4790C1"/>
          </a:soli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81A59-9E34-4F7B-A895-25C7BFB6D272}"/>
              </a:ext>
            </a:extLst>
          </p:cNvPr>
          <p:cNvSpPr txBox="1"/>
          <p:nvPr/>
        </p:nvSpPr>
        <p:spPr>
          <a:xfrm>
            <a:off x="5404922" y="2367505"/>
            <a:ext cx="184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Ajukan</a:t>
            </a:r>
            <a:r>
              <a:rPr lang="en-US" sz="1100" dirty="0"/>
              <a:t> </a:t>
            </a:r>
            <a:r>
              <a:rPr lang="en-US" sz="1100" dirty="0" err="1"/>
              <a:t>Permintaan</a:t>
            </a:r>
            <a:endParaRPr lang="en-US" sz="1100" dirty="0"/>
          </a:p>
          <a:p>
            <a:pPr algn="ctr"/>
            <a:r>
              <a:rPr lang="en-US" sz="1100" dirty="0" err="1"/>
              <a:t>Nomor</a:t>
            </a:r>
            <a:r>
              <a:rPr lang="en-US" sz="1100" dirty="0"/>
              <a:t> Virtual Account</a:t>
            </a:r>
          </a:p>
          <a:p>
            <a:pPr algn="ctr"/>
            <a:r>
              <a:rPr lang="en-US" sz="1100" dirty="0" err="1"/>
              <a:t>Menggunakan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Nomor</a:t>
            </a:r>
            <a:r>
              <a:rPr lang="en-US" sz="1100" dirty="0"/>
              <a:t> </a:t>
            </a:r>
            <a:r>
              <a:rPr lang="en-US" sz="1100" dirty="0" err="1"/>
              <a:t>Induk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**</a:t>
            </a:r>
            <a:endParaRPr lang="en-ID" sz="11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7CAB4-933B-436B-BFBB-36EDDB3CBF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90" y="1502749"/>
            <a:ext cx="609600" cy="609600"/>
          </a:xfrm>
          <a:prstGeom prst="rect">
            <a:avLst/>
          </a:prstGeom>
        </p:spPr>
      </p:pic>
      <p:sp>
        <p:nvSpPr>
          <p:cNvPr id="27" name="Arrow: Bent 26">
            <a:extLst>
              <a:ext uri="{FF2B5EF4-FFF2-40B4-BE49-F238E27FC236}">
                <a16:creationId xmlns:a16="http://schemas.microsoft.com/office/drawing/2014/main" id="{7CD215BD-69A8-4511-BC61-A47E4EC8935C}"/>
              </a:ext>
            </a:extLst>
          </p:cNvPr>
          <p:cNvSpPr/>
          <p:nvPr/>
        </p:nvSpPr>
        <p:spPr>
          <a:xfrm rot="5400000">
            <a:off x="7108771" y="1863314"/>
            <a:ext cx="727787" cy="534530"/>
          </a:xfrm>
          <a:prstGeom prst="bentArrow">
            <a:avLst/>
          </a:prstGeom>
          <a:solidFill>
            <a:srgbClr val="479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2596F2-0684-423B-963F-C2FA578E1D63}"/>
              </a:ext>
            </a:extLst>
          </p:cNvPr>
          <p:cNvSpPr txBox="1"/>
          <p:nvPr/>
        </p:nvSpPr>
        <p:spPr>
          <a:xfrm>
            <a:off x="810029" y="5381075"/>
            <a:ext cx="474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Catatan</a:t>
            </a:r>
            <a:r>
              <a:rPr lang="en-US" sz="1100" dirty="0"/>
              <a:t>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100" dirty="0"/>
              <a:t> </a:t>
            </a:r>
            <a:r>
              <a:rPr lang="en-US" sz="1100" dirty="0" err="1"/>
              <a:t>Silahkan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Penulisan</a:t>
            </a:r>
            <a:r>
              <a:rPr lang="en-US" sz="1100" dirty="0"/>
              <a:t> </a:t>
            </a:r>
            <a:r>
              <a:rPr lang="en-US" sz="1100" dirty="0" err="1"/>
              <a:t>Ilmiah</a:t>
            </a:r>
            <a:r>
              <a:rPr lang="en-US" sz="1100" dirty="0"/>
              <a:t> di </a:t>
            </a:r>
            <a:r>
              <a:rPr lang="en-US" sz="1100" dirty="0" err="1"/>
              <a:t>laman</a:t>
            </a:r>
            <a:r>
              <a:rPr lang="en-US" sz="1100" dirty="0"/>
              <a:t> web </a:t>
            </a:r>
            <a:r>
              <a:rPr lang="en-US" sz="1100" dirty="0" err="1"/>
              <a:t>perpustakaan</a:t>
            </a:r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**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Pembayaran</a:t>
            </a:r>
            <a:r>
              <a:rPr lang="en-US" sz="1100" dirty="0"/>
              <a:t> di </a:t>
            </a:r>
            <a:r>
              <a:rPr lang="en-US" sz="1100" dirty="0" err="1"/>
              <a:t>laman</a:t>
            </a:r>
            <a:r>
              <a:rPr lang="en-US" sz="1100" dirty="0"/>
              <a:t> web </a:t>
            </a:r>
            <a:r>
              <a:rPr lang="en-US" sz="1100" dirty="0" err="1"/>
              <a:t>perpustakaan</a:t>
            </a:r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***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blanko</a:t>
            </a:r>
            <a:r>
              <a:rPr lang="en-US" sz="1100" dirty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di </a:t>
            </a:r>
            <a:r>
              <a:rPr lang="en-US" sz="1100" dirty="0" err="1"/>
              <a:t>studentsite</a:t>
            </a:r>
            <a:endParaRPr lang="en-ID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A13082-1262-46DB-9178-3EA49D87BC75}"/>
              </a:ext>
            </a:extLst>
          </p:cNvPr>
          <p:cNvSpPr txBox="1"/>
          <p:nvPr/>
        </p:nvSpPr>
        <p:spPr>
          <a:xfrm>
            <a:off x="1609505" y="324235"/>
            <a:ext cx="69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ALUR SUMBANG BUKU PI-S1</a:t>
            </a:r>
            <a:endParaRPr lang="en-ID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C6EDA7-5922-4B58-962B-282F6A9FBD02}"/>
              </a:ext>
            </a:extLst>
          </p:cNvPr>
          <p:cNvSpPr txBox="1"/>
          <p:nvPr/>
        </p:nvSpPr>
        <p:spPr>
          <a:xfrm>
            <a:off x="858229" y="993321"/>
            <a:ext cx="7563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DFD2E2-3472-4EEE-88EA-B00370209A47}"/>
              </a:ext>
            </a:extLst>
          </p:cNvPr>
          <p:cNvSpPr txBox="1"/>
          <p:nvPr/>
        </p:nvSpPr>
        <p:spPr>
          <a:xfrm>
            <a:off x="7250701" y="5872045"/>
            <a:ext cx="76060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84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98577-1B94-4D15-9696-4E89F47FB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6" y="1476925"/>
            <a:ext cx="557761" cy="635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6BB14-9B42-46EA-90DC-69CAE286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" y="1567747"/>
            <a:ext cx="368775" cy="36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8CA5F-00B1-4241-A0BE-02620B564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66" y="1717590"/>
            <a:ext cx="388639" cy="32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170071-5140-4218-9D27-9C5ED8F06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4754" y="1476925"/>
            <a:ext cx="754608" cy="70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BCA76-413B-412F-9C55-2AB938E31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90260" l="10000" r="90000">
                        <a14:foregroundMark x1="45122" y1="39610" x2="45000" y2="39394"/>
                        <a14:foregroundMark x1="37683" y1="25541" x2="37683" y2="25541"/>
                        <a14:foregroundMark x1="42195" y1="90260" x2="42195" y2="90260"/>
                        <a14:foregroundMark x1="62805" y1="76407" x2="62805" y2="76407"/>
                        <a14:foregroundMark x1="56707" y1="27273" x2="56707" y2="27273"/>
                        <a14:foregroundMark x1="80488" y1="50649" x2="80488" y2="50649"/>
                        <a14:foregroundMark x1="80244" y1="51082" x2="80244" y2="51082"/>
                        <a14:foregroundMark x1="80244" y1="51082" x2="80244" y2="51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26" y="1476925"/>
            <a:ext cx="1028587" cy="579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2B0AA-7B2E-47DB-A85D-BB12DC08D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66" y="3480104"/>
            <a:ext cx="615285" cy="6162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09B8A-01E1-49CD-B103-77797A660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17" b="96094" l="1758" r="97266">
                        <a14:foregroundMark x1="6055" y1="42383" x2="6055" y2="42383"/>
                        <a14:foregroundMark x1="2148" y1="46094" x2="2148" y2="46094"/>
                        <a14:foregroundMark x1="17773" y1="56836" x2="17773" y2="56836"/>
                        <a14:foregroundMark x1="35156" y1="60742" x2="35156" y2="60742"/>
                        <a14:foregroundMark x1="47656" y1="60742" x2="47656" y2="60742"/>
                        <a14:foregroundMark x1="16797" y1="58203" x2="16797" y2="58203"/>
                        <a14:foregroundMark x1="39063" y1="68945" x2="39063" y2="68945"/>
                        <a14:foregroundMark x1="39063" y1="81836" x2="39063" y2="81836"/>
                        <a14:foregroundMark x1="46289" y1="83008" x2="46289" y2="83008"/>
                        <a14:foregroundMark x1="49609" y1="82422" x2="49609" y2="82422"/>
                        <a14:foregroundMark x1="53516" y1="82422" x2="53516" y2="82422"/>
                        <a14:foregroundMark x1="36523" y1="81055" x2="36523" y2="81055"/>
                        <a14:foregroundMark x1="34375" y1="80273" x2="34375" y2="80273"/>
                        <a14:foregroundMark x1="34375" y1="81836" x2="34375" y2="81836"/>
                        <a14:foregroundMark x1="24023" y1="72461" x2="24023" y2="72461"/>
                        <a14:foregroundMark x1="21680" y1="68555" x2="21680" y2="68555"/>
                        <a14:foregroundMark x1="19922" y1="65234" x2="19922" y2="65234"/>
                        <a14:foregroundMark x1="16406" y1="64648" x2="16406" y2="64648"/>
                        <a14:foregroundMark x1="14453" y1="61719" x2="14453" y2="61719"/>
                        <a14:foregroundMark x1="13281" y1="61328" x2="13281" y2="61328"/>
                        <a14:foregroundMark x1="13281" y1="61328" x2="13281" y2="61328"/>
                        <a14:foregroundMark x1="21289" y1="57813" x2="21289" y2="57813"/>
                        <a14:foregroundMark x1="16797" y1="76953" x2="16797" y2="76953"/>
                        <a14:foregroundMark x1="37695" y1="69141" x2="37695" y2="69141"/>
                        <a14:foregroundMark x1="44727" y1="71094" x2="44727" y2="71094"/>
                        <a14:foregroundMark x1="51953" y1="70508" x2="51953" y2="70508"/>
                        <a14:foregroundMark x1="35547" y1="96094" x2="35547" y2="96094"/>
                        <a14:foregroundMark x1="42773" y1="94141" x2="42773" y2="94141"/>
                        <a14:foregroundMark x1="93359" y1="93555" x2="93359" y2="93555"/>
                        <a14:foregroundMark x1="97266" y1="83008" x2="97266" y2="83008"/>
                        <a14:foregroundMark x1="97266" y1="41992" x2="97266" y2="41992"/>
                        <a14:foregroundMark x1="85742" y1="94727" x2="85742" y2="94727"/>
                        <a14:foregroundMark x1="72266" y1="95508" x2="72266" y2="95508"/>
                        <a14:foregroundMark x1="60156" y1="95508" x2="60156" y2="95508"/>
                        <a14:foregroundMark x1="51172" y1="95898" x2="51172" y2="95898"/>
                        <a14:foregroundMark x1="36914" y1="94922" x2="36914" y2="94922"/>
                        <a14:foregroundMark x1="23047" y1="94922" x2="23047" y2="94922"/>
                        <a14:foregroundMark x1="10547" y1="95898" x2="10547" y2="95898"/>
                        <a14:foregroundMark x1="18359" y1="75781" x2="18359" y2="75781"/>
                        <a14:foregroundMark x1="34180" y1="61719" x2="34180" y2="61719"/>
                        <a14:foregroundMark x1="48047" y1="59961" x2="48047" y2="59961"/>
                        <a14:foregroundMark x1="73828" y1="51367" x2="73828" y2="51367"/>
                        <a14:foregroundMark x1="27930" y1="42188" x2="27930" y2="42188"/>
                        <a14:foregroundMark x1="40820" y1="39063" x2="40820" y2="39063"/>
                        <a14:foregroundMark x1="84961" y1="31250" x2="84961" y2="312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4219" y1="18750" x2="74219" y2="18750"/>
                        <a14:foregroundMark x1="75781" y1="13867" x2="75781" y2="13867"/>
                        <a14:foregroundMark x1="85352" y1="12695" x2="85352" y2="12695"/>
                        <a14:foregroundMark x1="88086" y1="7617" x2="88086" y2="7617"/>
                        <a14:foregroundMark x1="74609" y1="53906" x2="74609" y2="53906"/>
                        <a14:foregroundMark x1="71094" y1="75195" x2="71094" y2="75195"/>
                        <a14:foregroundMark x1="71875" y1="60547" x2="71875" y2="60547"/>
                        <a14:foregroundMark x1="67969" y1="79883" x2="67969" y2="79883"/>
                        <a14:foregroundMark x1="70508" y1="76367" x2="70508" y2="76367"/>
                        <a14:foregroundMark x1="69336" y1="33789" x2="69336" y2="33789"/>
                        <a14:foregroundMark x1="68555" y1="31055" x2="68555" y2="31055"/>
                        <a14:foregroundMark x1="69336" y1="29102" x2="69336" y2="29102"/>
                        <a14:foregroundMark x1="70898" y1="27344" x2="70898" y2="27344"/>
                        <a14:foregroundMark x1="73242" y1="21875" x2="73242" y2="21875"/>
                        <a14:foregroundMark x1="75781" y1="15820" x2="75781" y2="15820"/>
                        <a14:foregroundMark x1="76953" y1="11133" x2="76953" y2="11133"/>
                        <a14:foregroundMark x1="77539" y1="9570" x2="77539" y2="9570"/>
                        <a14:foregroundMark x1="69336" y1="36328" x2="69336" y2="36328"/>
                        <a14:foregroundMark x1="17188" y1="78906" x2="17188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53" y="1408240"/>
            <a:ext cx="600164" cy="600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3F7A76-9373-486A-B713-9FAD5D85EC2E}"/>
              </a:ext>
            </a:extLst>
          </p:cNvPr>
          <p:cNvSpPr txBox="1"/>
          <p:nvPr/>
        </p:nvSpPr>
        <p:spPr>
          <a:xfrm>
            <a:off x="644056" y="2221467"/>
            <a:ext cx="138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Upload </a:t>
            </a:r>
            <a:r>
              <a:rPr lang="en-US" sz="1100" dirty="0" err="1"/>
              <a:t>Penulisan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</a:t>
            </a:r>
            <a:endParaRPr lang="en-ID" sz="11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BAA1C9-A8D8-464C-9A1C-9B2E011A96F9}"/>
              </a:ext>
            </a:extLst>
          </p:cNvPr>
          <p:cNvSpPr txBox="1"/>
          <p:nvPr/>
        </p:nvSpPr>
        <p:spPr>
          <a:xfrm>
            <a:off x="2079091" y="2209285"/>
            <a:ext cx="168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Petugas</a:t>
            </a:r>
            <a:r>
              <a:rPr lang="en-US" sz="1100" dirty="0"/>
              <a:t> melakukan </a:t>
            </a:r>
            <a:r>
              <a:rPr lang="en-US" sz="1100" dirty="0" err="1"/>
              <a:t>Verifikasi</a:t>
            </a:r>
            <a:endParaRPr lang="en-ID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F1D8F9-A6CB-4391-9C83-F0431EFEA2B8}"/>
              </a:ext>
            </a:extLst>
          </p:cNvPr>
          <p:cNvSpPr txBox="1"/>
          <p:nvPr/>
        </p:nvSpPr>
        <p:spPr>
          <a:xfrm>
            <a:off x="1534485" y="4289393"/>
            <a:ext cx="2675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Perbaiki</a:t>
            </a:r>
            <a:r>
              <a:rPr lang="en-US" sz="1100" dirty="0"/>
              <a:t> Upload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Catatan</a:t>
            </a:r>
            <a:r>
              <a:rPr lang="en-US" sz="1100" dirty="0"/>
              <a:t> </a:t>
            </a:r>
            <a:r>
              <a:rPr lang="en-US" sz="1100" dirty="0" err="1"/>
              <a:t>Petugas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Klik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</a:t>
            </a:r>
            <a:r>
              <a:rPr lang="en-US" sz="1100" dirty="0" err="1"/>
              <a:t>Ubah</a:t>
            </a:r>
            <a:r>
              <a:rPr lang="en-US" sz="1100" dirty="0"/>
              <a:t>/</a:t>
            </a:r>
            <a:r>
              <a:rPr lang="en-US" sz="1100" dirty="0" err="1"/>
              <a:t>Lihat</a:t>
            </a:r>
            <a:r>
              <a:rPr lang="en-US" sz="1100" dirty="0"/>
              <a:t>)</a:t>
            </a:r>
            <a:endParaRPr lang="en-ID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EF0D8-8B0A-4DF8-A634-3464F1F64E2E}"/>
              </a:ext>
            </a:extLst>
          </p:cNvPr>
          <p:cNvSpPr txBox="1"/>
          <p:nvPr/>
        </p:nvSpPr>
        <p:spPr>
          <a:xfrm>
            <a:off x="3608238" y="2205035"/>
            <a:ext cx="1845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Penulisan Anda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Mendapat</a:t>
            </a:r>
            <a:r>
              <a:rPr lang="en-US" sz="1100" dirty="0"/>
              <a:t> </a:t>
            </a:r>
            <a:r>
              <a:rPr lang="en-US" sz="1100" dirty="0" err="1"/>
              <a:t>Nomor</a:t>
            </a:r>
            <a:r>
              <a:rPr lang="en-US" sz="1100" dirty="0"/>
              <a:t> </a:t>
            </a:r>
            <a:r>
              <a:rPr lang="en-US" sz="1100" dirty="0" err="1"/>
              <a:t>Induk</a:t>
            </a:r>
            <a:endParaRPr lang="en-ID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509C10-C8AE-40F8-9A2E-EF74A2CB8ED8}"/>
              </a:ext>
            </a:extLst>
          </p:cNvPr>
          <p:cNvSpPr txBox="1"/>
          <p:nvPr/>
        </p:nvSpPr>
        <p:spPr>
          <a:xfrm>
            <a:off x="7132506" y="2213645"/>
            <a:ext cx="168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Muncul</a:t>
            </a:r>
            <a:r>
              <a:rPr lang="en-US" sz="1100" dirty="0"/>
              <a:t> </a:t>
            </a:r>
            <a:r>
              <a:rPr lang="en-US" sz="1100" dirty="0" err="1"/>
              <a:t>Nomor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Virtual Account di </a:t>
            </a:r>
            <a:r>
              <a:rPr lang="en-US" sz="1100" dirty="0" err="1"/>
              <a:t>Studentsite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***</a:t>
            </a:r>
            <a:endParaRPr lang="en-ID" sz="1100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49661D-7D2B-46CE-A2A0-D6670F5A3A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49" y="3381880"/>
            <a:ext cx="444219" cy="5151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D6B959-B743-4769-A09E-C3D715316811}"/>
              </a:ext>
            </a:extLst>
          </p:cNvPr>
          <p:cNvSpPr txBox="1"/>
          <p:nvPr/>
        </p:nvSpPr>
        <p:spPr>
          <a:xfrm>
            <a:off x="7017268" y="4002890"/>
            <a:ext cx="1845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Lakukan</a:t>
            </a:r>
            <a:r>
              <a:rPr lang="en-US" sz="1100" dirty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(Transfer / </a:t>
            </a:r>
            <a:r>
              <a:rPr lang="en-US" sz="1100" dirty="0" err="1"/>
              <a:t>Setor</a:t>
            </a:r>
            <a:r>
              <a:rPr lang="en-US" sz="1100" dirty="0"/>
              <a:t> </a:t>
            </a:r>
            <a:r>
              <a:rPr lang="en-US" sz="1100" dirty="0" err="1"/>
              <a:t>Tunai</a:t>
            </a:r>
            <a:r>
              <a:rPr lang="en-US" sz="1100" dirty="0"/>
              <a:t>)</a:t>
            </a:r>
            <a:endParaRPr lang="en-ID" sz="11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2B7904-DE17-4071-BB97-F2E980733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28" y="1712160"/>
            <a:ext cx="388639" cy="3259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672808-6B10-401B-AD04-89DAA0230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88" y="1644586"/>
            <a:ext cx="388639" cy="3259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F6125-50D3-4802-898B-33AA6BB95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5657" y="2918858"/>
            <a:ext cx="329004" cy="2759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74A2C7-B981-4ECD-904E-730E362DB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832" y="3010959"/>
            <a:ext cx="377155" cy="316296"/>
          </a:xfrm>
          <a:prstGeom prst="rect">
            <a:avLst/>
          </a:prstGeom>
        </p:spPr>
      </p:pic>
      <p:sp>
        <p:nvSpPr>
          <p:cNvPr id="53" name="Arrow: Bent 52">
            <a:extLst>
              <a:ext uri="{FF2B5EF4-FFF2-40B4-BE49-F238E27FC236}">
                <a16:creationId xmlns:a16="http://schemas.microsoft.com/office/drawing/2014/main" id="{1D837432-9C63-442F-A8B5-E6FDB4B744F2}"/>
              </a:ext>
            </a:extLst>
          </p:cNvPr>
          <p:cNvSpPr/>
          <p:nvPr/>
        </p:nvSpPr>
        <p:spPr>
          <a:xfrm rot="16200000">
            <a:off x="1137871" y="3097802"/>
            <a:ext cx="929379" cy="713854"/>
          </a:xfrm>
          <a:prstGeom prst="bentArrow">
            <a:avLst>
              <a:gd name="adj1" fmla="val 20742"/>
              <a:gd name="adj2" fmla="val 21347"/>
              <a:gd name="adj3" fmla="val 25000"/>
              <a:gd name="adj4" fmla="val 38532"/>
            </a:avLst>
          </a:prstGeom>
          <a:solidFill>
            <a:srgbClr val="4790C1"/>
          </a:soli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81A59-9E34-4F7B-A895-25C7BFB6D272}"/>
              </a:ext>
            </a:extLst>
          </p:cNvPr>
          <p:cNvSpPr txBox="1"/>
          <p:nvPr/>
        </p:nvSpPr>
        <p:spPr>
          <a:xfrm>
            <a:off x="5446331" y="2200785"/>
            <a:ext cx="184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Ajukan</a:t>
            </a:r>
            <a:r>
              <a:rPr lang="en-US" sz="1100" dirty="0"/>
              <a:t> </a:t>
            </a:r>
            <a:r>
              <a:rPr lang="en-US" sz="1100" dirty="0" err="1"/>
              <a:t>Permintaan</a:t>
            </a:r>
            <a:endParaRPr lang="en-US" sz="1100" dirty="0"/>
          </a:p>
          <a:p>
            <a:pPr algn="ctr"/>
            <a:r>
              <a:rPr lang="en-US" sz="1100" dirty="0" err="1"/>
              <a:t>Nomor</a:t>
            </a:r>
            <a:r>
              <a:rPr lang="en-US" sz="1100" dirty="0"/>
              <a:t> Virtual Account</a:t>
            </a:r>
          </a:p>
          <a:p>
            <a:pPr algn="ctr"/>
            <a:r>
              <a:rPr lang="en-US" sz="1100" dirty="0" err="1"/>
              <a:t>Menggunakan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/>
              <a:t>Nomor</a:t>
            </a:r>
            <a:r>
              <a:rPr lang="en-US" sz="1100" dirty="0"/>
              <a:t> </a:t>
            </a:r>
            <a:r>
              <a:rPr lang="en-US" sz="1100" dirty="0" err="1"/>
              <a:t>Induk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**</a:t>
            </a:r>
            <a:endParaRPr lang="en-ID" sz="11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7CAB4-933B-436B-BFBB-36EDDB3CBF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90" y="1502749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D2596F2-0684-423B-963F-C2FA578E1D63}"/>
              </a:ext>
            </a:extLst>
          </p:cNvPr>
          <p:cNvSpPr txBox="1"/>
          <p:nvPr/>
        </p:nvSpPr>
        <p:spPr>
          <a:xfrm>
            <a:off x="810029" y="5337392"/>
            <a:ext cx="474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Catatan</a:t>
            </a:r>
            <a:r>
              <a:rPr lang="en-US" sz="1100" dirty="0"/>
              <a:t>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100" dirty="0"/>
              <a:t> </a:t>
            </a:r>
            <a:r>
              <a:rPr lang="en-US" sz="1100" dirty="0" err="1"/>
              <a:t>Silahkan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Penulisan</a:t>
            </a:r>
            <a:r>
              <a:rPr lang="en-US" sz="1100" dirty="0"/>
              <a:t> </a:t>
            </a:r>
            <a:r>
              <a:rPr lang="en-US" sz="1100" dirty="0" err="1"/>
              <a:t>Ilmiah</a:t>
            </a:r>
            <a:r>
              <a:rPr lang="en-US" sz="1100" dirty="0"/>
              <a:t> di </a:t>
            </a:r>
            <a:r>
              <a:rPr lang="en-US" sz="1100" dirty="0" err="1"/>
              <a:t>laman</a:t>
            </a:r>
            <a:r>
              <a:rPr lang="en-US" sz="1100" dirty="0"/>
              <a:t> web </a:t>
            </a:r>
            <a:r>
              <a:rPr lang="en-US" sz="1100" dirty="0" err="1"/>
              <a:t>perpustakaan</a:t>
            </a:r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**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Pembayaran</a:t>
            </a:r>
            <a:r>
              <a:rPr lang="en-US" sz="1100" dirty="0"/>
              <a:t> di </a:t>
            </a:r>
            <a:r>
              <a:rPr lang="en-US" sz="1100" dirty="0" err="1"/>
              <a:t>laman</a:t>
            </a:r>
            <a:r>
              <a:rPr lang="en-US" sz="1100" dirty="0"/>
              <a:t> web </a:t>
            </a:r>
            <a:r>
              <a:rPr lang="en-US" sz="1100" dirty="0" err="1"/>
              <a:t>perpustakaan</a:t>
            </a:r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***</a:t>
            </a:r>
            <a:r>
              <a:rPr lang="en-US" sz="1100" dirty="0"/>
              <a:t> </a:t>
            </a:r>
            <a:r>
              <a:rPr lang="en-US" sz="1100" dirty="0" err="1"/>
              <a:t>pilih</a:t>
            </a:r>
            <a:r>
              <a:rPr lang="en-US" sz="1100" dirty="0"/>
              <a:t> menu </a:t>
            </a:r>
            <a:r>
              <a:rPr lang="en-US" sz="1100" dirty="0" err="1"/>
              <a:t>blanko</a:t>
            </a:r>
            <a:r>
              <a:rPr lang="en-US" sz="1100" dirty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di </a:t>
            </a:r>
            <a:r>
              <a:rPr lang="en-US" sz="1100" dirty="0" err="1"/>
              <a:t>studentsite</a:t>
            </a:r>
            <a:endParaRPr lang="en-ID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A13082-1262-46DB-9178-3EA49D87BC75}"/>
              </a:ext>
            </a:extLst>
          </p:cNvPr>
          <p:cNvSpPr txBox="1"/>
          <p:nvPr/>
        </p:nvSpPr>
        <p:spPr>
          <a:xfrm>
            <a:off x="1602560" y="316678"/>
            <a:ext cx="69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ALUR SUMBANG BUKU PI-D3</a:t>
            </a:r>
            <a:endParaRPr lang="en-ID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6081200C-EA11-4BA9-8CA7-D6B4F110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65" y="4969950"/>
            <a:ext cx="469178" cy="5345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130C96-68DD-4351-B578-1C498D7E1FA7}"/>
              </a:ext>
            </a:extLst>
          </p:cNvPr>
          <p:cNvSpPr txBox="1"/>
          <p:nvPr/>
        </p:nvSpPr>
        <p:spPr>
          <a:xfrm>
            <a:off x="7157409" y="5590625"/>
            <a:ext cx="1509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Serahkan</a:t>
            </a:r>
            <a:r>
              <a:rPr lang="en-US" sz="1050" dirty="0"/>
              <a:t> Hardcover</a:t>
            </a:r>
          </a:p>
          <a:p>
            <a:pPr algn="ctr"/>
            <a:r>
              <a:rPr lang="en-US" sz="1050" dirty="0" err="1"/>
              <a:t>Ke</a:t>
            </a:r>
            <a:r>
              <a:rPr lang="en-US" sz="1050" dirty="0"/>
              <a:t> </a:t>
            </a:r>
            <a:r>
              <a:rPr lang="en-US" sz="1050" dirty="0" err="1"/>
              <a:t>Perpustakaan</a:t>
            </a:r>
            <a:endParaRPr lang="en-ID" sz="105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9EBDC9-5C14-4FBD-ABFB-B4FEB4038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5654" y="4521726"/>
            <a:ext cx="329004" cy="2759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52D18F-0C5F-4EE6-A8CD-6CCB97A60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8" b="89973" l="7614" r="92386">
                        <a14:foregroundMark x1="7727" y1="48645" x2="7727" y2="48645"/>
                        <a14:foregroundMark x1="49659" y1="8943" x2="49659" y2="8943"/>
                        <a14:foregroundMark x1="92386" y1="45799" x2="92386" y2="45799"/>
                        <a14:foregroundMark x1="47614" y1="89566" x2="47614" y2="89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86" y="1650061"/>
            <a:ext cx="388639" cy="3259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67056C8-FA4B-4D07-9630-6DE36607711B}"/>
              </a:ext>
            </a:extLst>
          </p:cNvPr>
          <p:cNvSpPr txBox="1"/>
          <p:nvPr/>
        </p:nvSpPr>
        <p:spPr>
          <a:xfrm>
            <a:off x="858229" y="993321"/>
            <a:ext cx="7563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535871-C30E-4E38-8EC1-62E754FE196B}"/>
              </a:ext>
            </a:extLst>
          </p:cNvPr>
          <p:cNvSpPr txBox="1"/>
          <p:nvPr/>
        </p:nvSpPr>
        <p:spPr>
          <a:xfrm>
            <a:off x="7559855" y="6106833"/>
            <a:ext cx="76060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endParaRPr lang="en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79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1586</TotalTime>
  <Words>645</Words>
  <Application>Microsoft Office PowerPoint</Application>
  <PresentationFormat>On-screen Show (4:3)</PresentationFormat>
  <Paragraphs>165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Pelayanan Administrasi Perpustakaan  Universitas Gunadarma</vt:lpstr>
      <vt:lpstr>PowerPoint Presentation</vt:lpstr>
      <vt:lpstr>PowerPoint Presentation</vt:lpstr>
      <vt:lpstr>Jenis Pelayanan Administrasi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Rooswhan Budhi Utomo</dc:creator>
  <cp:lastModifiedBy>Rooswhan Budhi Utomo</cp:lastModifiedBy>
  <cp:revision>45</cp:revision>
  <dcterms:created xsi:type="dcterms:W3CDTF">2020-09-20T16:19:43Z</dcterms:created>
  <dcterms:modified xsi:type="dcterms:W3CDTF">2022-08-12T14:54:02Z</dcterms:modified>
</cp:coreProperties>
</file>